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79"/>
  </p:handoutMasterIdLst>
  <p:sldIdLst>
    <p:sldId id="349" r:id="rId3"/>
    <p:sldId id="293" r:id="rId4"/>
    <p:sldId id="346" r:id="rId5"/>
    <p:sldId id="279" r:id="rId6"/>
    <p:sldId id="350" r:id="rId7"/>
    <p:sldId id="285" r:id="rId8"/>
    <p:sldId id="355" r:id="rId9"/>
    <p:sldId id="356" r:id="rId10"/>
    <p:sldId id="393" r:id="rId11"/>
    <p:sldId id="394" r:id="rId12"/>
    <p:sldId id="395" r:id="rId13"/>
    <p:sldId id="396" r:id="rId14"/>
    <p:sldId id="397" r:id="rId15"/>
    <p:sldId id="398" r:id="rId16"/>
    <p:sldId id="351" r:id="rId17"/>
    <p:sldId id="357" r:id="rId18"/>
    <p:sldId id="399" r:id="rId19"/>
    <p:sldId id="400" r:id="rId20"/>
    <p:sldId id="401" r:id="rId21"/>
    <p:sldId id="402" r:id="rId22"/>
    <p:sldId id="403" r:id="rId23"/>
    <p:sldId id="404" r:id="rId24"/>
    <p:sldId id="405" r:id="rId25"/>
    <p:sldId id="406" r:id="rId26"/>
    <p:sldId id="358" r:id="rId27"/>
    <p:sldId id="352" r:id="rId28"/>
    <p:sldId id="407" r:id="rId29"/>
    <p:sldId id="408" r:id="rId30"/>
    <p:sldId id="409" r:id="rId31"/>
    <p:sldId id="410" r:id="rId32"/>
    <p:sldId id="411" r:id="rId33"/>
    <p:sldId id="412" r:id="rId34"/>
    <p:sldId id="413" r:id="rId35"/>
    <p:sldId id="414" r:id="rId36"/>
    <p:sldId id="415" r:id="rId37"/>
    <p:sldId id="369" r:id="rId38"/>
    <p:sldId id="416" r:id="rId39"/>
    <p:sldId id="417" r:id="rId40"/>
    <p:sldId id="418" r:id="rId41"/>
    <p:sldId id="359" r:id="rId42"/>
    <p:sldId id="419" r:id="rId43"/>
    <p:sldId id="420" r:id="rId44"/>
    <p:sldId id="421" r:id="rId45"/>
    <p:sldId id="422" r:id="rId46"/>
    <p:sldId id="307" r:id="rId47"/>
    <p:sldId id="423" r:id="rId48"/>
    <p:sldId id="424" r:id="rId49"/>
    <p:sldId id="426" r:id="rId50"/>
    <p:sldId id="425" r:id="rId51"/>
    <p:sldId id="427" r:id="rId52"/>
    <p:sldId id="428" r:id="rId53"/>
    <p:sldId id="429" r:id="rId54"/>
    <p:sldId id="430" r:id="rId55"/>
    <p:sldId id="431" r:id="rId56"/>
    <p:sldId id="361" r:id="rId57"/>
    <p:sldId id="432" r:id="rId58"/>
    <p:sldId id="433" r:id="rId59"/>
    <p:sldId id="434" r:id="rId60"/>
    <p:sldId id="435" r:id="rId61"/>
    <p:sldId id="436" r:id="rId62"/>
    <p:sldId id="437" r:id="rId63"/>
    <p:sldId id="438" r:id="rId64"/>
    <p:sldId id="443" r:id="rId65"/>
    <p:sldId id="439" r:id="rId66"/>
    <p:sldId id="440" r:id="rId67"/>
    <p:sldId id="441" r:id="rId68"/>
    <p:sldId id="444" r:id="rId69"/>
    <p:sldId id="445" r:id="rId70"/>
    <p:sldId id="442" r:id="rId71"/>
    <p:sldId id="446" r:id="rId72"/>
    <p:sldId id="447" r:id="rId73"/>
    <p:sldId id="448" r:id="rId74"/>
    <p:sldId id="364" r:id="rId76"/>
    <p:sldId id="449" r:id="rId77"/>
    <p:sldId id="353" r:id="rId78"/>
  </p:sldIdLst>
  <p:sldSz cx="12192000" cy="6858000"/>
  <p:notesSz cx="6858000" cy="9144000"/>
  <p:custDataLst>
    <p:tags r:id="rId83"/>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默认节" id="{63330F78-82D2-4619-9FB0-39C3A77BD82C}">
          <p14:sldIdLst>
            <p14:sldId id="349"/>
            <p14:sldId id="293"/>
            <p14:sldId id="346"/>
          </p14:sldIdLst>
        </p14:section>
        <p14:section name="无标题节" id="{C2AEA758-E280-4DC7-96E8-607E6D3863E9}">
          <p14:sldIdLst>
            <p14:sldId id="279"/>
            <p14:sldId id="350"/>
            <p14:sldId id="285"/>
            <p14:sldId id="355"/>
            <p14:sldId id="356"/>
            <p14:sldId id="393"/>
            <p14:sldId id="394"/>
            <p14:sldId id="395"/>
            <p14:sldId id="396"/>
            <p14:sldId id="397"/>
            <p14:sldId id="398"/>
            <p14:sldId id="351"/>
            <p14:sldId id="357"/>
            <p14:sldId id="399"/>
            <p14:sldId id="400"/>
            <p14:sldId id="401"/>
            <p14:sldId id="402"/>
            <p14:sldId id="403"/>
            <p14:sldId id="404"/>
            <p14:sldId id="405"/>
            <p14:sldId id="406"/>
            <p14:sldId id="358"/>
            <p14:sldId id="352"/>
            <p14:sldId id="407"/>
            <p14:sldId id="408"/>
            <p14:sldId id="409"/>
            <p14:sldId id="410"/>
            <p14:sldId id="411"/>
            <p14:sldId id="412"/>
            <p14:sldId id="413"/>
            <p14:sldId id="414"/>
            <p14:sldId id="415"/>
            <p14:sldId id="369"/>
            <p14:sldId id="416"/>
            <p14:sldId id="417"/>
            <p14:sldId id="418"/>
            <p14:sldId id="359"/>
            <p14:sldId id="419"/>
            <p14:sldId id="420"/>
            <p14:sldId id="421"/>
            <p14:sldId id="422"/>
            <p14:sldId id="307"/>
            <p14:sldId id="423"/>
            <p14:sldId id="424"/>
            <p14:sldId id="426"/>
            <p14:sldId id="425"/>
            <p14:sldId id="427"/>
            <p14:sldId id="428"/>
            <p14:sldId id="429"/>
            <p14:sldId id="430"/>
            <p14:sldId id="431"/>
            <p14:sldId id="361"/>
            <p14:sldId id="432"/>
            <p14:sldId id="433"/>
            <p14:sldId id="434"/>
            <p14:sldId id="435"/>
            <p14:sldId id="436"/>
            <p14:sldId id="437"/>
            <p14:sldId id="438"/>
            <p14:sldId id="443"/>
            <p14:sldId id="439"/>
            <p14:sldId id="440"/>
            <p14:sldId id="441"/>
            <p14:sldId id="444"/>
            <p14:sldId id="445"/>
            <p14:sldId id="442"/>
            <p14:sldId id="446"/>
            <p14:sldId id="447"/>
            <p14:sldId id="448"/>
            <p14:sldId id="364"/>
            <p14:sldId id="449"/>
            <p14:sldId id="353"/>
          </p14:sldIdLst>
        </p14:section>
      </p14:sectionLst>
    </p:ext>
    <p:ext uri="{EFAFB233-063F-42B5-8137-9DF3F51BA10A}">
      <p15:sldGuideLst xmlns:p15="http://schemas.microsoft.com/office/powerpoint/2012/main">
        <p15:guide id="1" orient="horz" pos="2160" userDrawn="1">
          <p15:clr>
            <a:srgbClr val="A4A3A4"/>
          </p15:clr>
        </p15:guide>
        <p15:guide id="2" pos="38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FD3"/>
    <a:srgbClr val="2696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1" d="100"/>
          <a:sy n="61" d="100"/>
        </p:scale>
        <p:origin x="32" y="28"/>
      </p:cViewPr>
      <p:guideLst>
        <p:guide orient="horz" pos="2160"/>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3" Type="http://schemas.openxmlformats.org/officeDocument/2006/relationships/tags" Target="tags/tag1.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6.xml"/><Relationship Id="rId79" Type="http://schemas.openxmlformats.org/officeDocument/2006/relationships/handoutMaster" Target="handoutMasters/handoutMaster1.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notesMaster" Target="notesMasters/notesMaster1.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C6E176-3ECD-415C-8935-DF0CBF3842C1}" type="datetime1">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3E6-AA0E-4E80-90C0-0D9DE49805F9}" type="datetime1">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endParaRPr lang="zh-CN" altLang="en-US"/>
          </a:p>
        </p:txBody>
      </p:sp>
      <p:sp>
        <p:nvSpPr>
          <p:cNvPr id="5" name="灯片编号占位符 4"/>
          <p:cNvSpPr>
            <a:spLocks noGrp="1"/>
          </p:cNvSpPr>
          <p:nvPr>
            <p:ph type="sldNum" sz="quarter" idx="11"/>
          </p:nvPr>
        </p:nvSpPr>
        <p:spPr/>
        <p:txBody>
          <a:bodyPr/>
          <a:lstStyle/>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535486A-523A-4169-A026-E9B7C8D197E8}" type="slidenum">
              <a:rPr lang="zh-CN" altLang="en-US" smtClean="0"/>
            </a:fld>
            <a:endParaRPr lang="zh-CN" altLang="en-US"/>
          </a:p>
        </p:txBody>
      </p:sp>
      <p:sp>
        <p:nvSpPr>
          <p:cNvPr id="6" name="页眉占位符 5"/>
          <p:cNvSpPr>
            <a:spLocks noGrp="1"/>
          </p:cNvSpPr>
          <p:nvPr>
            <p:ph type="hdr" sz="quarter" idx="1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801530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639876" y="217510"/>
            <a:ext cx="1477618"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1557133" y="210069"/>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747048" y="210069"/>
            <a:ext cx="1477618"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4253961" y="214363"/>
            <a:ext cx="1918146"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887346" y="685660"/>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6331838" y="210069"/>
            <a:ext cx="193032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节标题">
    <p:spTree>
      <p:nvGrpSpPr>
        <p:cNvPr id="1" name=""/>
        <p:cNvGrpSpPr/>
        <p:nvPr/>
      </p:nvGrpSpPr>
      <p:grpSpPr>
        <a:xfrm>
          <a:off x="0" y="0"/>
          <a:ext cx="0" cy="0"/>
          <a:chOff x="0" y="0"/>
          <a:chExt cx="0" cy="0"/>
        </a:xfrm>
      </p:grpSpPr>
      <p:sp>
        <p:nvSpPr>
          <p:cNvPr id="10" name="矩形 9"/>
          <p:cNvSpPr/>
          <p:nvPr userDrawn="1"/>
        </p:nvSpPr>
        <p:spPr bwMode="auto">
          <a:xfrm>
            <a:off x="72898" y="625060"/>
            <a:ext cx="7334775"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6920136" y="70071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50880" y="224950"/>
            <a:ext cx="126580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631383" y="215972"/>
            <a:ext cx="776290"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总结</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554991" y="69910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2980111" y="6792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accent3"/>
                </a:solidFill>
                <a:latin typeface="楷体" panose="02010609060101010101" pitchFamily="49" charset="-122"/>
                <a:ea typeface="楷体" panose="02010609060101010101" pitchFamily="49" charset="-122"/>
                <a:cs typeface="+mn-cs"/>
              </a:rPr>
              <a:t>K</a:t>
            </a: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4683043" y="699102"/>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accent3"/>
                </a:solidFill>
                <a:latin typeface="楷体" panose="02010609060101010101" pitchFamily="49" charset="-122"/>
                <a:ea typeface="楷体" panose="02010609060101010101" pitchFamily="49" charset="-122"/>
                <a:cs typeface="+mn-cs"/>
              </a:rPr>
              <a:t>C</a:t>
            </a: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0" name="矩形 9"/>
          <p:cNvSpPr/>
          <p:nvPr userDrawn="1"/>
        </p:nvSpPr>
        <p:spPr bwMode="auto">
          <a:xfrm>
            <a:off x="72898" y="625060"/>
            <a:ext cx="7515679"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6720623" y="706150"/>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273370" y="214363"/>
            <a:ext cx="782917"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7" name="TextBox 17"/>
          <p:cNvSpPr txBox="1"/>
          <p:nvPr userDrawn="1"/>
        </p:nvSpPr>
        <p:spPr>
          <a:xfrm>
            <a:off x="1197697" y="214363"/>
            <a:ext cx="1782414"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相似度</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432829" y="2178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K</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3910446" y="214363"/>
            <a:ext cx="1942761"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模糊</a:t>
            </a:r>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C</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均值聚类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3" name="TextBox 19"/>
          <p:cNvSpPr txBox="1"/>
          <p:nvPr userDrawn="1"/>
        </p:nvSpPr>
        <p:spPr>
          <a:xfrm>
            <a:off x="5945091" y="221411"/>
            <a:ext cx="1749849"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高斯混合聚类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10" name="矩形 9"/>
          <p:cNvSpPr/>
          <p:nvPr userDrawn="1"/>
        </p:nvSpPr>
        <p:spPr bwMode="auto">
          <a:xfrm flipV="1">
            <a:off x="72898" y="579341"/>
            <a:ext cx="7336570"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571254" y="679208"/>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60559" y="224950"/>
            <a:ext cx="126580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735194" y="215972"/>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10" name="矩形 9"/>
          <p:cNvSpPr/>
          <p:nvPr userDrawn="1"/>
        </p:nvSpPr>
        <p:spPr bwMode="auto">
          <a:xfrm>
            <a:off x="72898" y="625060"/>
            <a:ext cx="7270582"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1917355" y="70968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en-US" altLang="zh-CN" sz="2000" b="1" kern="1200" dirty="0" smtClean="0">
                <a:solidFill>
                  <a:schemeClr val="accent3"/>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聚类</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275971" y="206866"/>
            <a:ext cx="126580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709618" y="214679"/>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 name="矩形 9"/>
          <p:cNvSpPr/>
          <p:nvPr userDrawn="1"/>
        </p:nvSpPr>
        <p:spPr bwMode="auto">
          <a:xfrm>
            <a:off x="72898" y="625060"/>
            <a:ext cx="7334775"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3672672" y="702325"/>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r>
              <a:rPr lang="zh-CN" altLang="en-US" sz="2000" b="1" kern="1200" dirty="0" smtClean="0">
                <a:solidFill>
                  <a:schemeClr val="accent3"/>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50880" y="224950"/>
            <a:ext cx="126580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631383" y="215972"/>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10" name="矩形 9"/>
          <p:cNvSpPr/>
          <p:nvPr userDrawn="1"/>
        </p:nvSpPr>
        <p:spPr bwMode="auto">
          <a:xfrm>
            <a:off x="72898" y="625060"/>
            <a:ext cx="7334775"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5" name="等腰三角形 14"/>
          <p:cNvSpPr/>
          <p:nvPr userDrawn="1"/>
        </p:nvSpPr>
        <p:spPr bwMode="auto">
          <a:xfrm flipV="1">
            <a:off x="5884392" y="709689"/>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6" name="TextBox 15"/>
          <p:cNvSpPr txBox="1"/>
          <p:nvPr userDrawn="1"/>
        </p:nvSpPr>
        <p:spPr>
          <a:xfrm>
            <a:off x="112643" y="215972"/>
            <a:ext cx="1477618"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层次聚类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7"/>
          <p:cNvSpPr txBox="1"/>
          <p:nvPr userDrawn="1"/>
        </p:nvSpPr>
        <p:spPr>
          <a:xfrm>
            <a:off x="1366528" y="224950"/>
            <a:ext cx="1499220" cy="400110"/>
          </a:xfrm>
          <a:prstGeom prst="rect">
            <a:avLst/>
          </a:prstGeom>
          <a:noFill/>
        </p:spPr>
        <p:txBody>
          <a:bodyPr wrap="square" rtlCol="0">
            <a:spAutoFit/>
          </a:bodyPr>
          <a:lstStyle/>
          <a:p>
            <a:r>
              <a:rPr lang="en-US" altLang="zh-CN"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DBSCAN</a:t>
            </a: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聚类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TextBox 18"/>
          <p:cNvSpPr txBox="1"/>
          <p:nvPr userDrawn="1"/>
        </p:nvSpPr>
        <p:spPr>
          <a:xfrm>
            <a:off x="2939320" y="217586"/>
            <a:ext cx="233798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其他类型聚类方法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2" name="TextBox 19"/>
          <p:cNvSpPr txBox="1"/>
          <p:nvPr userDrawn="1"/>
        </p:nvSpPr>
        <p:spPr>
          <a:xfrm>
            <a:off x="5350880" y="224950"/>
            <a:ext cx="1265808" cy="400110"/>
          </a:xfrm>
          <a:prstGeom prst="rect">
            <a:avLst/>
          </a:prstGeom>
          <a:noFill/>
        </p:spPr>
        <p:txBody>
          <a:bodyPr wrap="square" rtlCol="0">
            <a:spAutoFit/>
          </a:bodyPr>
          <a:lstStyle/>
          <a:p>
            <a:pPr algn="l" rtl="0" eaLnBrk="0" fontAlgn="base" hangingPunct="0">
              <a:spcBef>
                <a:spcPct val="0"/>
              </a:spcBef>
              <a:spcAft>
                <a:spcPct val="0"/>
              </a:spcAft>
              <a:buFont typeface="Arial" panose="020B0604020202020204" pitchFamily="34" charset="0"/>
            </a:pPr>
            <a:r>
              <a:rPr lang="zh-CN" altLang="en-US" sz="2000" b="1" kern="1200" dirty="0" smtClean="0">
                <a:solidFill>
                  <a:schemeClr val="accent3"/>
                </a:solidFill>
                <a:latin typeface="楷体" panose="02010609060101010101" pitchFamily="49" charset="-122"/>
                <a:ea typeface="楷体" panose="02010609060101010101" pitchFamily="49" charset="-122"/>
                <a:cs typeface="+mn-cs"/>
              </a:rPr>
              <a:t>聚类实践</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13" name="TextBox 19"/>
          <p:cNvSpPr txBox="1"/>
          <p:nvPr userDrawn="1"/>
        </p:nvSpPr>
        <p:spPr>
          <a:xfrm>
            <a:off x="6631383" y="215972"/>
            <a:ext cx="776290" cy="400110"/>
          </a:xfrm>
          <a:prstGeom prst="rect">
            <a:avLst/>
          </a:prstGeom>
          <a:noFill/>
        </p:spPr>
        <p:txBody>
          <a:bodyPr wrap="square" rtlCol="0">
            <a:spAutoFit/>
          </a:bodyPr>
          <a:lstStyle/>
          <a:p>
            <a:r>
              <a:rPr lang="zh-CN" altLang="en-US" sz="2000" b="1" kern="1200" dirty="0" smtClean="0">
                <a:solidFill>
                  <a:schemeClr val="tx1">
                    <a:lumMod val="50000"/>
                    <a:lumOff val="50000"/>
                  </a:schemeClr>
                </a:solidFill>
                <a:latin typeface="楷体" panose="02010609060101010101" pitchFamily="49" charset="-122"/>
                <a:ea typeface="楷体" panose="02010609060101010101" pitchFamily="49" charset="-122"/>
                <a:cs typeface="+mn-cs"/>
              </a:rPr>
              <a:t>总结</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0.xml"/><Relationship Id="rId2" Type="http://schemas.openxmlformats.org/officeDocument/2006/relationships/image" Target="../media/image1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4.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6.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18.xml"/><Relationship Id="rId2" Type="http://schemas.openxmlformats.org/officeDocument/2006/relationships/image" Target="../media/image21.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19.xml"/><Relationship Id="rId1"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hemeOverride" Target="../theme/themeOverride2.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0.xml"/><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hemeOverride" Target="../theme/themeOverride23.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5.xml"/><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7.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28.xml"/><Relationship Id="rId1"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0.xml"/><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1.xml"/><Relationship Id="rId2" Type="http://schemas.openxmlformats.org/officeDocument/2006/relationships/image" Target="../media/image31.png"/><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2.xml"/><Relationship Id="rId2" Type="http://schemas.openxmlformats.org/officeDocument/2006/relationships/image" Target="../media/image33.png"/><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33.xml"/><Relationship Id="rId2" Type="http://schemas.openxmlformats.org/officeDocument/2006/relationships/image" Target="../media/image35.png"/><Relationship Id="rId1"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hemeOverride" Target="../theme/themeOverride34.xml"/><Relationship Id="rId1"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hemeOverride" Target="../theme/themeOverride37.xml"/><Relationship Id="rId1" Type="http://schemas.openxmlformats.org/officeDocument/2006/relationships/image" Target="../media/image37.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38.xml"/><Relationship Id="rId2" Type="http://schemas.openxmlformats.org/officeDocument/2006/relationships/image" Target="../media/image39.png"/><Relationship Id="rId1"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0.xml"/><Relationship Id="rId1"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1.xml"/><Relationship Id="rId1"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2.xml"/><Relationship Id="rId1"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43.xml"/><Relationship Id="rId1" Type="http://schemas.openxmlformats.org/officeDocument/2006/relationships/image" Target="../media/image43.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46.xml"/><Relationship Id="rId1"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47.xml"/><Relationship Id="rId1" Type="http://schemas.openxmlformats.org/officeDocument/2006/relationships/image" Target="../media/image45.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hemeOverride" Target="../theme/themeOverride49.xml"/><Relationship Id="rId2" Type="http://schemas.openxmlformats.org/officeDocument/2006/relationships/image" Target="../media/image47.png"/><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hemeOverride" Target="../theme/themeOverride50.xml"/><Relationship Id="rId2" Type="http://schemas.openxmlformats.org/officeDocument/2006/relationships/image" Target="../media/image49.png"/><Relationship Id="rId1" Type="http://schemas.openxmlformats.org/officeDocument/2006/relationships/image" Target="../media/image48.pn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51.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52.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hemeOverride" Target="../theme/themeOverride53.xml"/><Relationship Id="rId1" Type="http://schemas.openxmlformats.org/officeDocument/2006/relationships/image" Target="../media/image56.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54.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55.xml"/><Relationship Id="rId2" Type="http://schemas.openxmlformats.org/officeDocument/2006/relationships/image" Target="../media/image58.png"/><Relationship Id="rId1"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56.xml"/><Relationship Id="rId1" Type="http://schemas.openxmlformats.org/officeDocument/2006/relationships/image" Target="../media/image59.png"/></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57.xml"/><Relationship Id="rId2" Type="http://schemas.openxmlformats.org/officeDocument/2006/relationships/image" Target="../media/image61.png"/><Relationship Id="rId1" Type="http://schemas.openxmlformats.org/officeDocument/2006/relationships/image" Target="../media/image60.png"/></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58.xml"/><Relationship Id="rId2" Type="http://schemas.openxmlformats.org/officeDocument/2006/relationships/image" Target="../media/image63.png"/><Relationship Id="rId1"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59.xml"/><Relationship Id="rId1" Type="http://schemas.openxmlformats.org/officeDocument/2006/relationships/image" Target="../media/image6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60.xml"/><Relationship Id="rId1" Type="http://schemas.openxmlformats.org/officeDocument/2006/relationships/image" Target="../media/image65.pn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1.xml"/><Relationship Id="rId2" Type="http://schemas.openxmlformats.org/officeDocument/2006/relationships/image" Target="../media/image67.png"/><Relationship Id="rId1"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hemeOverride" Target="../theme/themeOverride62.xml"/><Relationship Id="rId1" Type="http://schemas.openxmlformats.org/officeDocument/2006/relationships/image" Target="../media/image68.png"/></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3.xml"/><Relationship Id="rId2" Type="http://schemas.openxmlformats.org/officeDocument/2006/relationships/image" Target="../media/image70.png"/><Relationship Id="rId1" Type="http://schemas.openxmlformats.org/officeDocument/2006/relationships/image" Target="../media/image69.png"/></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4.xml"/><Relationship Id="rId2" Type="http://schemas.openxmlformats.org/officeDocument/2006/relationships/image" Target="../media/image72.png"/><Relationship Id="rId1" Type="http://schemas.openxmlformats.org/officeDocument/2006/relationships/image" Target="../media/image71.png"/></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themeOverride" Target="../theme/themeOverride65.xml"/><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image" Target="../media/image73.png"/></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6.xml"/><Relationship Id="rId2" Type="http://schemas.openxmlformats.org/officeDocument/2006/relationships/image" Target="../media/image77.png"/><Relationship Id="rId1" Type="http://schemas.openxmlformats.org/officeDocument/2006/relationships/image" Target="../media/image76.png"/></Relationships>
</file>

<file path=ppt/slides/_rels/slide67.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7.xml"/><Relationship Id="rId2" Type="http://schemas.openxmlformats.org/officeDocument/2006/relationships/image" Target="../media/image79.png"/><Relationship Id="rId1" Type="http://schemas.openxmlformats.org/officeDocument/2006/relationships/image" Target="../media/image78.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8.xml"/><Relationship Id="rId2" Type="http://schemas.openxmlformats.org/officeDocument/2006/relationships/image" Target="../media/image81.png"/><Relationship Id="rId1" Type="http://schemas.openxmlformats.org/officeDocument/2006/relationships/image" Target="../media/image80.png"/></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69.xml"/><Relationship Id="rId2" Type="http://schemas.openxmlformats.org/officeDocument/2006/relationships/image" Target="../media/image83.png"/><Relationship Id="rId1"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7.png"/></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70.xml"/><Relationship Id="rId2" Type="http://schemas.openxmlformats.org/officeDocument/2006/relationships/image" Target="../media/image85.png"/><Relationship Id="rId1" Type="http://schemas.openxmlformats.org/officeDocument/2006/relationships/image" Target="../media/image84.png"/></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hemeOverride" Target="../theme/themeOverride71.xml"/><Relationship Id="rId2" Type="http://schemas.openxmlformats.org/officeDocument/2006/relationships/image" Target="../media/image87.png"/><Relationship Id="rId1" Type="http://schemas.openxmlformats.org/officeDocument/2006/relationships/image" Target="../media/image8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72.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hemeOverride" Target="../theme/themeOverride74.xml"/></Relationships>
</file>

<file path=ppt/slides/_rels/slide7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2.xml"/><Relationship Id="rId5" Type="http://schemas.openxmlformats.org/officeDocument/2006/relationships/themeOverride" Target="../theme/themeOverride7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8.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333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smtClean="0">
                <a:solidFill>
                  <a:schemeClr val="bg1"/>
                </a:solidFill>
                <a:latin typeface="微软雅黑" panose="020B0503020204020204" pitchFamily="34" charset="-122"/>
                <a:ea typeface="微软雅黑" panose="020B0503020204020204" pitchFamily="34" charset="-122"/>
              </a:rPr>
              <a:t>聚类分析</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8133347" y="3469197"/>
            <a:ext cx="2165685" cy="369332"/>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smtClean="0">
                <a:solidFill>
                  <a:schemeClr val="bg1"/>
                </a:solidFill>
                <a:latin typeface="Arial" panose="020B0604020202020204" pitchFamily="34" charset="0"/>
                <a:ea typeface="宋体" panose="02010600030101010101" pitchFamily="2" charset="-122"/>
              </a:rPr>
              <a:t>Cluster analysis</a:t>
            </a:r>
            <a:endParaRPr lang="zh-CN" altLang="en-US"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、夹角余弦</a:t>
            </a:r>
            <a:endParaRPr lang="zh-CN" altLang="en-US" sz="24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450574" y="2064865"/>
            <a:ext cx="10875206" cy="1119712"/>
          </a:xfrm>
          <a:prstGeom prst="rect">
            <a:avLst/>
          </a:prstGeom>
        </p:spPr>
      </p:pic>
      <p:pic>
        <p:nvPicPr>
          <p:cNvPr id="3" name="图片 2"/>
          <p:cNvPicPr>
            <a:picLocks noChangeAspect="1"/>
          </p:cNvPicPr>
          <p:nvPr/>
        </p:nvPicPr>
        <p:blipFill>
          <a:blip r:embed="rId2"/>
          <a:stretch>
            <a:fillRect/>
          </a:stretch>
        </p:blipFill>
        <p:spPr>
          <a:xfrm>
            <a:off x="450574" y="3184577"/>
            <a:ext cx="10875206" cy="2502259"/>
          </a:xfrm>
          <a:prstGeom prst="rect">
            <a:avLst/>
          </a:prstGeom>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4</a:t>
            </a:r>
            <a:r>
              <a:rPr lang="zh-CN" altLang="en-US" sz="2400" b="1" dirty="0" smtClean="0">
                <a:latin typeface="楷体" panose="02010609060101010101" pitchFamily="49" charset="-122"/>
                <a:ea typeface="楷体" panose="02010609060101010101" pitchFamily="49" charset="-122"/>
              </a:rPr>
              <a:t>、相关系数</a:t>
            </a:r>
            <a:endParaRPr lang="zh-CN" altLang="en-US" sz="2400" b="1" dirty="0">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a:blip r:embed="rId1"/>
          <a:stretch>
            <a:fillRect/>
          </a:stretch>
        </p:blipFill>
        <p:spPr>
          <a:xfrm>
            <a:off x="450574" y="1896204"/>
            <a:ext cx="9591784" cy="4510987"/>
          </a:xfrm>
          <a:prstGeom prst="rect">
            <a:avLst/>
          </a:prstGeom>
        </p:spPr>
      </p:pic>
    </p:spTree>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05436" y="870491"/>
            <a:ext cx="2246128"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簇间相似度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230808" y="2917261"/>
            <a:ext cx="1966960"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、最小距离</a:t>
            </a:r>
            <a:endParaRPr lang="zh-CN" altLang="en-US" sz="2400" b="1" dirty="0">
              <a:latin typeface="楷体" panose="02010609060101010101" pitchFamily="49" charset="-122"/>
              <a:ea typeface="楷体" panose="02010609060101010101" pitchFamily="49" charset="-122"/>
            </a:endParaRPr>
          </a:p>
        </p:txBody>
      </p:sp>
      <p:sp>
        <p:nvSpPr>
          <p:cNvPr id="2" name="文本框 1"/>
          <p:cNvSpPr txBox="1"/>
          <p:nvPr/>
        </p:nvSpPr>
        <p:spPr>
          <a:xfrm>
            <a:off x="230808" y="1586099"/>
            <a:ext cx="11529462" cy="1200329"/>
          </a:xfrm>
          <a:prstGeom prst="rect">
            <a:avLst/>
          </a:prstGeom>
          <a:noFill/>
        </p:spPr>
        <p:txBody>
          <a:bodyPr wrap="square" rtlCol="0">
            <a:spAutoFit/>
          </a:bodyPr>
          <a:lstStyle/>
          <a:p>
            <a:r>
              <a:rPr lang="zh-CN" altLang="en-US" sz="2400" dirty="0">
                <a:latin typeface="楷体" panose="02010609060101010101" pitchFamily="49" charset="-122"/>
                <a:ea typeface="楷体" panose="02010609060101010101" pitchFamily="49" charset="-122"/>
              </a:rPr>
              <a:t>聚类过程将样本集划分为互不相交的簇，簇间相似度可通过计算簇间距离得到，</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簇间距离可以通过样本间的距离定义。假设 </a:t>
            </a:r>
            <a:r>
              <a:rPr lang="en-US" altLang="zh-CN" sz="2400" dirty="0">
                <a:latin typeface="楷体" panose="02010609060101010101" pitchFamily="49" charset="-122"/>
                <a:ea typeface="楷体" panose="02010609060101010101" pitchFamily="49" charset="-122"/>
              </a:rPr>
              <a:t>G1</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G2 </a:t>
            </a:r>
            <a:r>
              <a:rPr lang="zh-CN" altLang="en-US" sz="2400" dirty="0">
                <a:latin typeface="楷体" panose="02010609060101010101" pitchFamily="49" charset="-122"/>
                <a:ea typeface="楷体" panose="02010609060101010101" pitchFamily="49" charset="-122"/>
              </a:rPr>
              <a:t>是两个不同的簇，两者之间的</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距离可通过以下方式定义。</a:t>
            </a:r>
            <a:endParaRPr lang="zh-CN" altLang="en-US" sz="2400"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230808" y="3706371"/>
            <a:ext cx="9266118" cy="1652557"/>
          </a:xfrm>
          <a:prstGeom prst="rect">
            <a:avLst/>
          </a:prstGeom>
        </p:spPr>
      </p:pic>
    </p:spTree>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546076" y="849764"/>
            <a:ext cx="2244525" cy="584775"/>
          </a:xfrm>
          <a:prstGeom prst="rect">
            <a:avLst/>
          </a:prstGeom>
        </p:spPr>
        <p:txBody>
          <a:bodyPr wrap="none">
            <a:spAutoFit/>
          </a:bodyPr>
          <a:lstStyle/>
          <a:p>
            <a:pPr lvl="0"/>
            <a:r>
              <a:rPr lang="zh-CN" altLang="en-US" sz="3200" b="1" dirty="0">
                <a:solidFill>
                  <a:srgbClr val="BA2326"/>
                </a:solidFill>
                <a:latin typeface="楷体" panose="02010609060101010101" pitchFamily="49" charset="-122"/>
                <a:ea typeface="楷体" panose="02010609060101010101" pitchFamily="49" charset="-122"/>
              </a:rPr>
              <a:t>簇间相似度</a:t>
            </a:r>
            <a:endParaRPr lang="zh-CN" altLang="en-US"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、最大距离</a:t>
            </a:r>
            <a:endParaRPr lang="zh-CN" altLang="en-US" sz="2400" b="1"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450573" y="1980957"/>
            <a:ext cx="9351153" cy="1250870"/>
          </a:xfrm>
          <a:prstGeom prst="rect">
            <a:avLst/>
          </a:prstGeom>
        </p:spPr>
      </p:pic>
      <p:sp>
        <p:nvSpPr>
          <p:cNvPr id="7" name="文本框 6"/>
          <p:cNvSpPr txBox="1"/>
          <p:nvPr/>
        </p:nvSpPr>
        <p:spPr>
          <a:xfrm>
            <a:off x="450573" y="3231827"/>
            <a:ext cx="21963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平均距离</a:t>
            </a:r>
            <a:endParaRPr lang="zh-CN" altLang="en-US" sz="2400" b="1"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2"/>
          <a:stretch>
            <a:fillRect/>
          </a:stretch>
        </p:blipFill>
        <p:spPr>
          <a:xfrm>
            <a:off x="450573" y="3849878"/>
            <a:ext cx="10186705" cy="1572354"/>
          </a:xfrm>
          <a:prstGeom prst="rect">
            <a:avLst/>
          </a:prstGeom>
        </p:spPr>
      </p:pic>
      <p:pic>
        <p:nvPicPr>
          <p:cNvPr id="10" name="图片 9"/>
          <p:cNvPicPr>
            <a:picLocks noChangeAspect="1"/>
          </p:cNvPicPr>
          <p:nvPr/>
        </p:nvPicPr>
        <p:blipFill>
          <a:blip r:embed="rId3"/>
          <a:stretch>
            <a:fillRect/>
          </a:stretch>
        </p:blipFill>
        <p:spPr>
          <a:xfrm>
            <a:off x="450573" y="5793555"/>
            <a:ext cx="9784290" cy="401096"/>
          </a:xfrm>
          <a:prstGeom prst="rect">
            <a:avLst/>
          </a:prstGeom>
        </p:spPr>
      </p:pic>
    </p:spTree>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3676" y="870491"/>
            <a:ext cx="2244525" cy="584775"/>
          </a:xfrm>
          <a:prstGeom prst="rect">
            <a:avLst/>
          </a:prstGeom>
        </p:spPr>
        <p:txBody>
          <a:bodyPr wrap="none">
            <a:spAutoFit/>
          </a:bodyPr>
          <a:lstStyle/>
          <a:p>
            <a:pPr lvl="0"/>
            <a:r>
              <a:rPr lang="zh-CN" altLang="en-US" sz="3200" b="1" dirty="0">
                <a:solidFill>
                  <a:srgbClr val="BA2326"/>
                </a:solidFill>
                <a:latin typeface="楷体" panose="02010609060101010101" pitchFamily="49" charset="-122"/>
                <a:ea typeface="楷体" panose="02010609060101010101" pitchFamily="49" charset="-122"/>
              </a:rPr>
              <a:t>簇间相似度</a:t>
            </a:r>
            <a:endParaRPr lang="zh-CN" altLang="en-US"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711313"/>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、中心距离</a:t>
            </a:r>
            <a:endParaRPr lang="zh-CN" altLang="en-US" sz="2400" b="1"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1"/>
          <a:stretch>
            <a:fillRect/>
          </a:stretch>
        </p:blipFill>
        <p:spPr>
          <a:xfrm>
            <a:off x="450574" y="2794439"/>
            <a:ext cx="10922469" cy="1970065"/>
          </a:xfrm>
          <a:prstGeom prst="rect">
            <a:avLst/>
          </a:prstGeom>
        </p:spPr>
      </p:pic>
    </p:spTree>
  </p:cSld>
  <p:clrMapOvr>
    <a:masterClrMapping/>
  </p:clrMapOvr>
  <p:transition spd="slow">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19171" y="4084756"/>
            <a:ext cx="5729302" cy="1798698"/>
          </a:xfrm>
          <a:prstGeom prst="rect">
            <a:avLst/>
          </a:prstGeom>
          <a:noFill/>
        </p:spPr>
        <p:txBody>
          <a:bodyPr wrap="square" rtlCol="0">
            <a:spAutoFit/>
          </a:bodyPr>
          <a:lstStyle/>
          <a:p>
            <a:pPr algn="ctr">
              <a:lnSpc>
                <a:spcPts val="7000"/>
              </a:lnSpc>
            </a:pPr>
            <a:r>
              <a:rPr lang="en-US" altLang="zh-CN" sz="8000" b="1" dirty="0" smtClean="0">
                <a:solidFill>
                  <a:schemeClr val="accent3"/>
                </a:solidFill>
                <a:latin typeface="楷体" panose="02010609060101010101" pitchFamily="49" charset="-122"/>
                <a:ea typeface="楷体" panose="02010609060101010101" pitchFamily="49" charset="-122"/>
              </a:rPr>
              <a:t>K</a:t>
            </a:r>
            <a:r>
              <a:rPr lang="zh-CN" altLang="en-US" sz="8000" b="1" dirty="0" smtClean="0">
                <a:solidFill>
                  <a:schemeClr val="accent3"/>
                </a:solidFill>
                <a:latin typeface="楷体" panose="02010609060101010101" pitchFamily="49" charset="-122"/>
                <a:ea typeface="楷体" panose="02010609060101010101" pitchFamily="49" charset="-122"/>
              </a:rPr>
              <a:t>均值聚类</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cs typeface="Times New Roman" panose="02020603050405020304" pitchFamily="18" charset="0"/>
              </a:rPr>
              <a:t>K-means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34251" y="876993"/>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10" name="图片 9"/>
          <p:cNvPicPr>
            <a:picLocks noChangeAspect="1"/>
          </p:cNvPicPr>
          <p:nvPr/>
        </p:nvPicPr>
        <p:blipFill>
          <a:blip r:embed="rId1"/>
          <a:stretch>
            <a:fillRect/>
          </a:stretch>
        </p:blipFill>
        <p:spPr>
          <a:xfrm>
            <a:off x="392764" y="1635238"/>
            <a:ext cx="10616396" cy="3754909"/>
          </a:xfrm>
          <a:prstGeom prst="rect">
            <a:avLst/>
          </a:prstGeom>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60884" y="823540"/>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324888" y="1535449"/>
            <a:ext cx="10280603" cy="4733799"/>
          </a:xfrm>
          <a:prstGeom prst="rect">
            <a:avLst/>
          </a:prstGeom>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65658" y="823540"/>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1"/>
          <a:stretch>
            <a:fillRect/>
          </a:stretch>
        </p:blipFill>
        <p:spPr>
          <a:xfrm>
            <a:off x="425480" y="1886786"/>
            <a:ext cx="10744332" cy="2509724"/>
          </a:xfrm>
          <a:prstGeom prst="rect">
            <a:avLst/>
          </a:prstGeom>
        </p:spPr>
      </p:pic>
      <p:pic>
        <p:nvPicPr>
          <p:cNvPr id="5" name="图片 4"/>
          <p:cNvPicPr>
            <a:picLocks noChangeAspect="1"/>
          </p:cNvPicPr>
          <p:nvPr/>
        </p:nvPicPr>
        <p:blipFill rotWithShape="1">
          <a:blip r:embed="rId2"/>
          <a:srcRect l="1108" t="3241"/>
          <a:stretch>
            <a:fillRect/>
          </a:stretch>
        </p:blipFill>
        <p:spPr>
          <a:xfrm>
            <a:off x="356805" y="4396510"/>
            <a:ext cx="10026316" cy="1168543"/>
          </a:xfrm>
          <a:prstGeom prst="rect">
            <a:avLst/>
          </a:prstGeom>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2274" y="904121"/>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2" name="图片 1"/>
          <p:cNvPicPr>
            <a:picLocks noChangeAspect="1"/>
          </p:cNvPicPr>
          <p:nvPr/>
        </p:nvPicPr>
        <p:blipFill>
          <a:blip r:embed="rId1"/>
          <a:stretch>
            <a:fillRect/>
          </a:stretch>
        </p:blipFill>
        <p:spPr>
          <a:xfrm>
            <a:off x="170652" y="1922021"/>
            <a:ext cx="11691854" cy="3403957"/>
          </a:xfrm>
          <a:prstGeom prst="rect">
            <a:avLst/>
          </a:prstGeom>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753860" y="451091"/>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6" name="文本框 18"/>
          <p:cNvSpPr txBox="1">
            <a:spLocks noChangeArrowheads="1"/>
          </p:cNvSpPr>
          <p:nvPr/>
        </p:nvSpPr>
        <p:spPr bwMode="auto">
          <a:xfrm>
            <a:off x="6753860" y="1442613"/>
            <a:ext cx="35750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简介</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二</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相似度</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三</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K</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均值</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四、模糊</a:t>
            </a:r>
            <a:r>
              <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均值聚类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五、高斯混合聚类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六、层次聚类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七、</a:t>
            </a:r>
            <a:r>
              <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rPr>
              <a:t>DBSCAN</a:t>
            </a: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聚类</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八、其他类型聚类方法</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九、聚类实践</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just" eaLnBrk="1" hangingPunct="1">
              <a:buFont typeface="Arial" panose="020B0604020202020204" pitchFamily="34" charset="0"/>
              <a:buNone/>
              <a:defRPr/>
            </a:pPr>
            <a:r>
              <a:rPr lang="zh-CN" altLang="en-US" sz="2600" b="1" dirty="0" smtClean="0">
                <a:solidFill>
                  <a:schemeClr val="tx1">
                    <a:lumMod val="65000"/>
                    <a:lumOff val="35000"/>
                  </a:schemeClr>
                </a:solidFill>
                <a:latin typeface="微软雅黑" panose="020B0503020204020204" pitchFamily="34" charset="-122"/>
                <a:ea typeface="微软雅黑" panose="020B0503020204020204" pitchFamily="34" charset="-122"/>
              </a:rPr>
              <a:t>十、总结</a:t>
            </a:r>
            <a:endParaRPr lang="en-US" altLang="zh-CN" sz="26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6488072" y="1194097"/>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97508" y="823540"/>
            <a:ext cx="1008609" cy="584775"/>
          </a:xfrm>
          <a:prstGeom prst="rect">
            <a:avLst/>
          </a:prstGeom>
        </p:spPr>
        <p:txBody>
          <a:bodyPr wrap="none">
            <a:spAutoFit/>
          </a:bodyPr>
          <a:lstStyle/>
          <a:p>
            <a:r>
              <a:rPr lang="zh-CN" altLang="en-US" sz="3200" b="1" dirty="0">
                <a:solidFill>
                  <a:schemeClr val="accent3"/>
                </a:solidFill>
                <a:latin typeface="楷体" panose="02010609060101010101" pitchFamily="49" charset="-122"/>
                <a:ea typeface="楷体" panose="02010609060101010101" pitchFamily="49" charset="-122"/>
              </a:rPr>
              <a:t>原理</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4" name="图片 3"/>
          <p:cNvPicPr>
            <a:picLocks noChangeAspect="1"/>
          </p:cNvPicPr>
          <p:nvPr/>
        </p:nvPicPr>
        <p:blipFill>
          <a:blip r:embed="rId1"/>
          <a:stretch>
            <a:fillRect/>
          </a:stretch>
        </p:blipFill>
        <p:spPr>
          <a:xfrm>
            <a:off x="1032933" y="1408315"/>
            <a:ext cx="9137761" cy="5128058"/>
          </a:xfrm>
          <a:prstGeom prst="rect">
            <a:avLst/>
          </a:prstGeom>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93131" y="775837"/>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71721" y="1656377"/>
            <a:ext cx="11738315" cy="415417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均值聚类是机器学习中的常用无监督学习算法，其优点是易于实现、拥有较 好的性能，并且相比于其他机器学习算法具有较少的超参数。然而，</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的取值以及 初始簇中心的选择对算法有较大的影响。</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的取值关乎聚类输出的效果以及可</a:t>
            </a:r>
            <a:r>
              <a:rPr lang="zh-CN" altLang="en-US" sz="2400" dirty="0" smtClean="0">
                <a:latin typeface="楷体" panose="02010609060101010101" pitchFamily="49" charset="-122"/>
                <a:ea typeface="楷体" panose="02010609060101010101" pitchFamily="49" charset="-122"/>
              </a:rPr>
              <a:t>解释性</a:t>
            </a:r>
            <a:r>
              <a:rPr lang="zh-CN" altLang="en-US" sz="2400" dirty="0">
                <a:latin typeface="楷体" panose="02010609060101010101" pitchFamily="49" charset="-122"/>
                <a:ea typeface="楷体" panose="02010609060101010101" pitchFamily="49" charset="-122"/>
              </a:rPr>
              <a:t>，应当选取合适的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值作为聚类簇数。初始簇中心的选择影响算法的迭代</a:t>
            </a:r>
            <a:r>
              <a:rPr lang="zh-CN" altLang="en-US" sz="2400" dirty="0" smtClean="0">
                <a:latin typeface="楷体" panose="02010609060101010101" pitchFamily="49" charset="-122"/>
                <a:ea typeface="楷体" panose="02010609060101010101" pitchFamily="49" charset="-122"/>
              </a:rPr>
              <a:t>效果</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好的</a:t>
            </a:r>
            <a:r>
              <a:rPr lang="zh-CN" altLang="en-US" sz="2400" dirty="0">
                <a:latin typeface="楷体" panose="02010609060101010101" pitchFamily="49" charset="-122"/>
                <a:ea typeface="楷体" panose="02010609060101010101" pitchFamily="49" charset="-122"/>
              </a:rPr>
              <a:t>初始簇中心能够加快算法的收敛，反之将影响收敛速度。本节将从这两个方面 对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均值算法行分析。 </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en-US" altLang="zh-CN" sz="2400" dirty="0" smtClean="0">
              <a:latin typeface="楷体" panose="02010609060101010101" pitchFamily="49" charset="-122"/>
              <a:ea typeface="楷体" panose="02010609060101010101" pitchFamily="49" charset="-122"/>
            </a:endParaRPr>
          </a:p>
          <a:p>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K</a:t>
            </a:r>
            <a:r>
              <a:rPr lang="zh-CN" altLang="en-US" sz="2400" b="1" dirty="0" smtClean="0">
                <a:latin typeface="楷体" panose="02010609060101010101" pitchFamily="49" charset="-122"/>
                <a:ea typeface="楷体" panose="02010609060101010101" pitchFamily="49" charset="-122"/>
              </a:rPr>
              <a:t>值的确定</a:t>
            </a:r>
            <a:endParaRPr lang="en-US" altLang="zh-CN" sz="2400" b="1" dirty="0" smtClean="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在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均值算法中，簇个数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的选择对算法最终的输出结果影响较大，不同</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值将产生不同的聚类效果，在实际应用中，</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的最优值通常较难获取，本节</a:t>
            </a:r>
            <a:r>
              <a:rPr lang="zh-CN" altLang="en-US" sz="2400" dirty="0" smtClean="0">
                <a:latin typeface="楷体" panose="02010609060101010101" pitchFamily="49" charset="-122"/>
                <a:ea typeface="楷体" panose="02010609060101010101" pitchFamily="49" charset="-122"/>
              </a:rPr>
              <a:t>介绍三</a:t>
            </a:r>
            <a:r>
              <a:rPr lang="zh-CN" altLang="en-US" sz="2400" dirty="0">
                <a:latin typeface="楷体" panose="02010609060101010101" pitchFamily="49" charset="-122"/>
                <a:ea typeface="楷体" panose="02010609060101010101" pitchFamily="49" charset="-122"/>
              </a:rPr>
              <a:t>种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值确定方法</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261047" y="823540"/>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103805" y="1929093"/>
            <a:ext cx="11738315" cy="3416320"/>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）根据数据的先验知识确定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a:t>
            </a:r>
            <a:r>
              <a:rPr lang="zh-CN" altLang="en-US" sz="2400" dirty="0" smtClean="0">
                <a:latin typeface="楷体" panose="02010609060101010101" pitchFamily="49" charset="-122"/>
                <a:ea typeface="楷体" panose="02010609060101010101" pitchFamily="49" charset="-122"/>
              </a:rPr>
              <a:t>或者通过</a:t>
            </a:r>
            <a:r>
              <a:rPr lang="zh-CN" altLang="en-US" sz="2400" dirty="0">
                <a:latin typeface="楷体" panose="02010609060101010101" pitchFamily="49" charset="-122"/>
                <a:ea typeface="楷体" panose="02010609060101010101" pitchFamily="49" charset="-122"/>
              </a:rPr>
              <a:t>简单数据分析得到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a:t>
            </a:r>
            <a:r>
              <a:rPr lang="zh-CN" altLang="en-US" sz="2400" dirty="0" smtClean="0">
                <a:latin typeface="楷体" panose="02010609060101010101" pitchFamily="49" charset="-122"/>
                <a:ea typeface="楷体" panose="02010609060101010101" pitchFamily="49" charset="-122"/>
              </a:rPr>
              <a:t>可能取值。</a:t>
            </a:r>
            <a:endParaRPr lang="en-US" altLang="zh-CN" sz="2400" dirty="0" smtClean="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endParaRPr lang="en-US" altLang="zh-CN" sz="2400" dirty="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）指示函数确定法：也可称为肘部确定法。定义一个指示函数，如图 </a:t>
            </a:r>
            <a:r>
              <a:rPr lang="en-US" altLang="zh-CN" sz="2400" dirty="0">
                <a:latin typeface="楷体" panose="02010609060101010101" pitchFamily="49" charset="-122"/>
                <a:ea typeface="楷体" panose="02010609060101010101" pitchFamily="49" charset="-122"/>
              </a:rPr>
              <a:t>1.2</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横轴</a:t>
            </a:r>
            <a:r>
              <a:rPr lang="zh-CN" altLang="en-US" sz="2400" dirty="0">
                <a:latin typeface="楷体" panose="02010609060101010101" pitchFamily="49" charset="-122"/>
                <a:ea typeface="楷体" panose="02010609060101010101" pitchFamily="49" charset="-122"/>
              </a:rPr>
              <a:t>表示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的取值，纵轴表示指示函数的取值。函数值随着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值的变化而变化，</a:t>
            </a:r>
            <a:r>
              <a:rPr lang="zh-CN" altLang="en-US" sz="2400" dirty="0" smtClean="0">
                <a:latin typeface="楷体" panose="02010609060101010101" pitchFamily="49" charset="-122"/>
                <a:ea typeface="楷体" panose="02010609060101010101" pitchFamily="49" charset="-122"/>
              </a:rPr>
              <a:t>对于</a:t>
            </a:r>
            <a:r>
              <a:rPr lang="zh-CN" altLang="en-US" sz="2400" dirty="0">
                <a:latin typeface="楷体" panose="02010609060101010101" pitchFamily="49" charset="-122"/>
                <a:ea typeface="楷体" panose="02010609060101010101" pitchFamily="49" charset="-122"/>
              </a:rPr>
              <a:t>选定的某个临界值，如果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大于该值时，函数的变化趋于平缓，反之小于该值时</a:t>
            </a:r>
            <a:r>
              <a:rPr lang="zh-CN" altLang="en-US" sz="2400" dirty="0" smtClean="0">
                <a:latin typeface="楷体" panose="02010609060101010101" pitchFamily="49" charset="-122"/>
                <a:ea typeface="楷体" panose="02010609060101010101" pitchFamily="49" charset="-122"/>
              </a:rPr>
              <a:t>，函数</a:t>
            </a:r>
            <a:r>
              <a:rPr lang="zh-CN" altLang="en-US" sz="2400" dirty="0">
                <a:latin typeface="楷体" panose="02010609060101010101" pitchFamily="49" charset="-122"/>
                <a:ea typeface="楷体" panose="02010609060101010101" pitchFamily="49" charset="-122"/>
              </a:rPr>
              <a:t>值的变化较为剧烈，则可选择该值作为最优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值。其中指示函数可以选择</a:t>
            </a:r>
            <a:r>
              <a:rPr lang="zh-CN" altLang="en-US" sz="2400" dirty="0" smtClean="0">
                <a:latin typeface="楷体" panose="02010609060101010101" pitchFamily="49" charset="-122"/>
                <a:ea typeface="楷体" panose="02010609060101010101" pitchFamily="49" charset="-122"/>
              </a:rPr>
              <a:t>误差平方和</a:t>
            </a:r>
            <a:r>
              <a:rPr lang="zh-CN" altLang="en-US" sz="2400" dirty="0">
                <a:latin typeface="楷体" panose="02010609060101010101" pitchFamily="49" charset="-122"/>
                <a:ea typeface="楷体" panose="02010609060101010101" pitchFamily="49" charset="-122"/>
              </a:rPr>
              <a:t>、平均直径、平均半径等</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en-US" altLang="zh-CN"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15313" y="823540"/>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71721" y="1656377"/>
            <a:ext cx="11738315" cy="461665"/>
          </a:xfrm>
          <a:prstGeom prst="rect">
            <a:avLst/>
          </a:prstGeom>
          <a:noFill/>
        </p:spPr>
        <p:txBody>
          <a:bodyPr wrap="square" rtlCol="0">
            <a:spAutoFit/>
          </a:bodyPr>
          <a:lstStyle/>
          <a:p>
            <a:pPr marL="342900" indent="-34290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）平均轮廓系数法：轮廓系数的计算公式如下</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515703" y="2592494"/>
            <a:ext cx="10007830" cy="2476811"/>
          </a:xfrm>
          <a:prstGeom prst="rect">
            <a:avLst/>
          </a:prstGeom>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7720" y="823540"/>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特点</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6" name="Rectangle 2"/>
          <p:cNvSpPr>
            <a:spLocks noChangeArrowheads="1"/>
          </p:cNvSpPr>
          <p:nvPr/>
        </p:nvSpPr>
        <p:spPr bwMode="auto">
          <a:xfrm>
            <a:off x="3898230" y="2566954"/>
            <a:ext cx="13645306" cy="5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Rectangle 4"/>
          <p:cNvSpPr>
            <a:spLocks noChangeArrowheads="1"/>
          </p:cNvSpPr>
          <p:nvPr/>
        </p:nvSpPr>
        <p:spPr bwMode="auto">
          <a:xfrm>
            <a:off x="3497178" y="4069060"/>
            <a:ext cx="15345268" cy="4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4" name="文本框 3"/>
          <p:cNvSpPr txBox="1"/>
          <p:nvPr/>
        </p:nvSpPr>
        <p:spPr>
          <a:xfrm>
            <a:off x="152868" y="1608250"/>
            <a:ext cx="11738315" cy="4524315"/>
          </a:xfrm>
          <a:prstGeom prst="rect">
            <a:avLst/>
          </a:prstGeom>
          <a:noFill/>
        </p:spPr>
        <p:txBody>
          <a:bodyPr wrap="square" rtlCol="0">
            <a:spAutoFit/>
          </a:bodyPr>
          <a:lstStyle/>
          <a:p>
            <a:pPr lvl="0"/>
            <a:r>
              <a:rPr lang="en-US" altLang="zh-CN" sz="2400" b="1" dirty="0">
                <a:solidFill>
                  <a:srgbClr val="000000"/>
                </a:solidFill>
                <a:latin typeface="楷体" panose="02010609060101010101" pitchFamily="49" charset="-122"/>
                <a:ea typeface="楷体" panose="02010609060101010101" pitchFamily="49" charset="-122"/>
              </a:rPr>
              <a:t>2</a:t>
            </a:r>
            <a:r>
              <a:rPr lang="zh-CN" altLang="en-US" sz="2400" b="1" dirty="0">
                <a:solidFill>
                  <a:srgbClr val="000000"/>
                </a:solidFill>
                <a:latin typeface="楷体" panose="02010609060101010101" pitchFamily="49" charset="-122"/>
                <a:ea typeface="楷体" panose="02010609060101010101" pitchFamily="49" charset="-122"/>
              </a:rPr>
              <a:t>、初始簇中心的选择</a:t>
            </a:r>
            <a:endParaRPr lang="en-US" altLang="zh-CN" sz="2400" b="1" dirty="0">
              <a:solidFill>
                <a:srgbClr val="000000"/>
              </a:solidFill>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实际问题中，合适的初始簇中心对算法至关重要。本部分介绍四种选择初始</a:t>
            </a:r>
            <a:r>
              <a:rPr lang="zh-CN" altLang="en-US" sz="2400" dirty="0" smtClean="0">
                <a:latin typeface="楷体" panose="02010609060101010101" pitchFamily="49" charset="-122"/>
                <a:ea typeface="楷体" panose="02010609060101010101" pitchFamily="49" charset="-122"/>
              </a:rPr>
              <a:t>簇中心的方法</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）根据对数据集的先验知识，由领域专家设定初始簇中心</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）采用不同的簇中心，多次运行算法，选取最优的初始簇中心</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）选择尽可能远离的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个点：首先从样本集合中选择一个样本，然后选择</a:t>
            </a:r>
            <a:r>
              <a:rPr lang="zh-CN" altLang="en-US" sz="2400" dirty="0" smtClean="0">
                <a:latin typeface="楷体" panose="02010609060101010101" pitchFamily="49" charset="-122"/>
                <a:ea typeface="楷体" panose="02010609060101010101" pitchFamily="49" charset="-122"/>
              </a:rPr>
              <a:t>距离</a:t>
            </a:r>
            <a:r>
              <a:rPr lang="zh-CN" altLang="en-US" sz="2400" dirty="0">
                <a:latin typeface="楷体" panose="02010609060101010101" pitchFamily="49" charset="-122"/>
                <a:ea typeface="楷体" panose="02010609060101010101" pitchFamily="49" charset="-122"/>
              </a:rPr>
              <a:t>此样本最远的样本作为第二个簇中心，依次进行下去，直到选出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个初始簇中心</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endParaRPr lang="zh-CN" altLang="en-US" sz="2400" dirty="0">
              <a:latin typeface="楷体" panose="02010609060101010101" pitchFamily="49" charset="-122"/>
              <a:ea typeface="楷体" panose="02010609060101010101" pitchFamily="49" charset="-122"/>
            </a:endParaRPr>
          </a:p>
          <a:p>
            <a:pPr marL="342900" indent="-34290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4</a:t>
            </a:r>
            <a:r>
              <a:rPr lang="zh-CN" altLang="en-US" sz="2400" dirty="0">
                <a:latin typeface="楷体" panose="02010609060101010101" pitchFamily="49" charset="-122"/>
                <a:ea typeface="楷体" panose="02010609060101010101" pitchFamily="49" charset="-122"/>
              </a:rPr>
              <a:t>）采用层次聚类等算法进行初始聚类，利用这些类的中心作为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均值算法</a:t>
            </a:r>
            <a:r>
              <a:rPr lang="zh-CN" altLang="en-US" sz="2400" dirty="0" smtClean="0">
                <a:latin typeface="楷体" panose="02010609060101010101" pitchFamily="49" charset="-122"/>
                <a:ea typeface="楷体" panose="02010609060101010101" pitchFamily="49" charset="-122"/>
              </a:rPr>
              <a:t>的初始</a:t>
            </a:r>
            <a:r>
              <a:rPr lang="zh-CN" altLang="en-US" sz="2400" dirty="0">
                <a:latin typeface="楷体" panose="02010609060101010101" pitchFamily="49" charset="-122"/>
                <a:ea typeface="楷体" panose="02010609060101010101" pitchFamily="49" charset="-122"/>
              </a:rPr>
              <a:t>簇中心。</a:t>
            </a:r>
            <a:endParaRPr lang="en-US" altLang="zh-CN" sz="2400" dirty="0" smtClean="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448926" y="1143067"/>
            <a:ext cx="5069306" cy="4893647"/>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均值聚类算法将样本划分到不同簇，其结果具有非黑即白的性质，即非 </a:t>
            </a:r>
            <a:r>
              <a:rPr lang="en-US" altLang="zh-CN" sz="2400" dirty="0">
                <a:latin typeface="楷体" panose="02010609060101010101" pitchFamily="49" charset="-122"/>
                <a:ea typeface="楷体" panose="02010609060101010101" pitchFamily="49" charset="-122"/>
              </a:rPr>
              <a:t>0 </a:t>
            </a:r>
            <a:r>
              <a:rPr lang="zh-CN" altLang="en-US" sz="2400" dirty="0" smtClean="0">
                <a:latin typeface="楷体" panose="02010609060101010101" pitchFamily="49" charset="-122"/>
                <a:ea typeface="楷体" panose="02010609060101010101" pitchFamily="49" charset="-122"/>
              </a:rPr>
              <a:t>即</a:t>
            </a:r>
            <a:r>
              <a:rPr lang="en-US" altLang="zh-CN" sz="2400" dirty="0" smtClean="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，所有样本对象均被硬性划分到某一簇类别，在很多实际问题中可以达到较好效果，如是否下雨、是否旅行等</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然而</a:t>
            </a:r>
            <a:r>
              <a:rPr lang="zh-CN" altLang="en-US" sz="2400" dirty="0">
                <a:latin typeface="楷体" panose="02010609060101010101" pitchFamily="49" charset="-122"/>
                <a:ea typeface="楷体" panose="02010609060101010101" pitchFamily="49" charset="-122"/>
              </a:rPr>
              <a:t>，这种硬聚类的方式不能准确描述类别界限不</a:t>
            </a:r>
            <a:r>
              <a:rPr lang="zh-CN" altLang="en-US" sz="2400" dirty="0" smtClean="0">
                <a:latin typeface="楷体" panose="02010609060101010101" pitchFamily="49" charset="-122"/>
                <a:ea typeface="楷体" panose="02010609060101010101" pitchFamily="49" charset="-122"/>
              </a:rPr>
              <a:t>明确的</a:t>
            </a:r>
            <a:r>
              <a:rPr lang="zh-CN" altLang="en-US" sz="2400" dirty="0">
                <a:latin typeface="楷体" panose="02010609060101010101" pitchFamily="49" charset="-122"/>
                <a:ea typeface="楷体" panose="02010609060101010101" pitchFamily="49" charset="-122"/>
              </a:rPr>
              <a:t>问题，如健康程度、冷热程度等。模糊 </a:t>
            </a:r>
            <a:r>
              <a:rPr lang="en-US" altLang="zh-CN" sz="2400" dirty="0">
                <a:latin typeface="楷体" panose="02010609060101010101" pitchFamily="49" charset="-122"/>
                <a:ea typeface="楷体" panose="02010609060101010101" pitchFamily="49" charset="-122"/>
              </a:rPr>
              <a:t>C </a:t>
            </a:r>
            <a:r>
              <a:rPr lang="zh-CN" altLang="en-US" sz="2400" dirty="0">
                <a:latin typeface="楷体" panose="02010609060101010101" pitchFamily="49" charset="-122"/>
                <a:ea typeface="楷体" panose="02010609060101010101" pitchFamily="49" charset="-122"/>
              </a:rPr>
              <a:t>均值聚类</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也称为 </a:t>
            </a:r>
            <a:r>
              <a:rPr lang="en-US" altLang="zh-CN" sz="2400" dirty="0">
                <a:latin typeface="楷体" panose="02010609060101010101" pitchFamily="49" charset="-122"/>
                <a:ea typeface="楷体" panose="02010609060101010101" pitchFamily="49" charset="-122"/>
              </a:rPr>
              <a:t>FCM) </a:t>
            </a:r>
            <a:r>
              <a:rPr lang="zh-CN" altLang="en-US" sz="2400" dirty="0">
                <a:latin typeface="楷体" panose="02010609060101010101" pitchFamily="49" charset="-122"/>
                <a:ea typeface="楷体" panose="02010609060101010101" pitchFamily="49" charset="-122"/>
              </a:rPr>
              <a:t>采用软聚类</a:t>
            </a:r>
            <a:r>
              <a:rPr lang="zh-CN" altLang="en-US" sz="2400" dirty="0" smtClean="0">
                <a:latin typeface="楷体" panose="02010609060101010101" pitchFamily="49" charset="-122"/>
                <a:ea typeface="楷体" panose="02010609060101010101" pitchFamily="49" charset="-122"/>
              </a:rPr>
              <a:t>思想</a:t>
            </a:r>
            <a:r>
              <a:rPr lang="zh-CN" altLang="en-US" sz="2400" dirty="0">
                <a:latin typeface="楷体" panose="02010609060101010101" pitchFamily="49" charset="-122"/>
                <a:ea typeface="楷体" panose="02010609060101010101" pitchFamily="49" charset="-122"/>
              </a:rPr>
              <a:t>，用隶属度描述样本与簇之间的关系，隶属度表示样本属于某一簇的确定程度</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492985" y="1565409"/>
            <a:ext cx="5640692" cy="4418296"/>
          </a:xfrm>
          <a:prstGeom prst="rect">
            <a:avLst/>
          </a:prstGeom>
        </p:spPr>
      </p:pic>
    </p:spTree>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50965" y="3856861"/>
            <a:ext cx="7122695"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模糊</a:t>
            </a:r>
            <a:r>
              <a:rPr lang="en-US" altLang="zh-CN" sz="8000" b="1" dirty="0" smtClean="0">
                <a:solidFill>
                  <a:schemeClr val="accent3"/>
                </a:solidFill>
                <a:latin typeface="楷体" panose="02010609060101010101" pitchFamily="49" charset="-122"/>
                <a:ea typeface="楷体" panose="02010609060101010101" pitchFamily="49" charset="-122"/>
              </a:rPr>
              <a:t>C</a:t>
            </a:r>
            <a:r>
              <a:rPr lang="zh-CN" altLang="en-US" sz="8000" b="1" dirty="0" smtClean="0">
                <a:solidFill>
                  <a:schemeClr val="accent3"/>
                </a:solidFill>
                <a:latin typeface="楷体" panose="02010609060101010101" pitchFamily="49" charset="-122"/>
                <a:ea typeface="楷体" panose="02010609060101010101" pitchFamily="49" charset="-122"/>
              </a:rPr>
              <a:t>均值聚类</a:t>
            </a:r>
            <a:r>
              <a:rPr lang="en-US" altLang="zh-CN" sz="4000" b="1" dirty="0" smtClean="0">
                <a:solidFill>
                  <a:schemeClr val="bg2">
                    <a:lumMod val="50000"/>
                  </a:schemeClr>
                </a:solidFill>
                <a:latin typeface="+mn-lt"/>
                <a:cs typeface="Times New Roman" panose="02020603050405020304" pitchFamily="18" charset="0"/>
              </a:rPr>
              <a:t>        </a:t>
            </a:r>
            <a:r>
              <a:rPr lang="en-US" altLang="zh-CN" sz="4000" b="1" dirty="0" smtClean="0">
                <a:solidFill>
                  <a:schemeClr val="bg2">
                    <a:lumMod val="50000"/>
                  </a:schemeClr>
                </a:solidFill>
                <a:cs typeface="Times New Roman" panose="02020603050405020304" pitchFamily="18" charset="0"/>
              </a:rPr>
              <a:t>Fuzzy C-means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607695" y="891540"/>
            <a:ext cx="10107295" cy="5504815"/>
          </a:xfrm>
          <a:prstGeom prst="rect">
            <a:avLst/>
          </a:prstGeom>
        </p:spPr>
      </p:pic>
    </p:spTree>
  </p:cSld>
  <p:clrMapOvr>
    <a:masterClrMapping/>
  </p:clrMapOvr>
  <p:transition spd="slow">
    <p:pu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28335" y="820573"/>
            <a:ext cx="8726905" cy="5275463"/>
          </a:xfrm>
          <a:prstGeom prst="rect">
            <a:avLst/>
          </a:prstGeom>
        </p:spPr>
      </p:pic>
    </p:spTree>
  </p:cSld>
  <p:clrMapOvr>
    <a:masterClrMapping/>
  </p:clrMapOvr>
  <p:transition spd="slow">
    <p:pu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5</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50965" y="3856861"/>
            <a:ext cx="7122695"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高斯混合</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en-US" altLang="zh-CN" sz="4000" b="1" dirty="0" smtClean="0">
                <a:solidFill>
                  <a:schemeClr val="bg2">
                    <a:lumMod val="50000"/>
                  </a:schemeClr>
                </a:solidFill>
                <a:latin typeface="+mn-lt"/>
                <a:cs typeface="Times New Roman" panose="02020603050405020304" pitchFamily="18" charset="0"/>
              </a:rPr>
              <a:t>        </a:t>
            </a:r>
            <a:r>
              <a:rPr lang="en-US" altLang="zh-CN" sz="4000" b="1" dirty="0" smtClean="0">
                <a:solidFill>
                  <a:schemeClr val="bg2">
                    <a:lumMod val="50000"/>
                  </a:schemeClr>
                </a:solidFill>
                <a:cs typeface="Times New Roman" panose="02020603050405020304" pitchFamily="18" charset="0"/>
              </a:rPr>
              <a:t>Gaussian mixture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267511" y="4084756"/>
            <a:ext cx="5689604" cy="1798698"/>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简介</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smtClean="0">
                <a:solidFill>
                  <a:schemeClr val="bg2">
                    <a:lumMod val="50000"/>
                  </a:schemeClr>
                </a:solidFill>
                <a:latin typeface="+mn-lt"/>
                <a:cs typeface="Times New Roman" panose="02020603050405020304" pitchFamily="18" charset="0"/>
              </a:rPr>
              <a:t>Introduction</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92505" y="841319"/>
            <a:ext cx="9384632" cy="3969509"/>
          </a:xfrm>
          <a:prstGeom prst="rect">
            <a:avLst/>
          </a:prstGeom>
        </p:spPr>
      </p:pic>
      <p:pic>
        <p:nvPicPr>
          <p:cNvPr id="4" name="图片 3"/>
          <p:cNvPicPr>
            <a:picLocks noChangeAspect="1"/>
          </p:cNvPicPr>
          <p:nvPr/>
        </p:nvPicPr>
        <p:blipFill>
          <a:blip r:embed="rId2"/>
          <a:stretch>
            <a:fillRect/>
          </a:stretch>
        </p:blipFill>
        <p:spPr>
          <a:xfrm>
            <a:off x="8439150" y="4338955"/>
            <a:ext cx="2368550" cy="1721485"/>
          </a:xfrm>
          <a:prstGeom prst="rect">
            <a:avLst/>
          </a:prstGeom>
        </p:spPr>
      </p:pic>
    </p:spTree>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842808"/>
            <a:ext cx="12192000" cy="2677656"/>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高斯混合聚类模型的算法可分为三个环节：</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）假设样本集是由多个高斯分布生成，每个分布的概率密度函数为式 </a:t>
            </a:r>
            <a:r>
              <a:rPr lang="en-US" altLang="zh-CN" sz="2400" dirty="0">
                <a:latin typeface="楷体" panose="02010609060101010101" pitchFamily="49" charset="-122"/>
                <a:ea typeface="楷体" panose="02010609060101010101" pitchFamily="49" charset="-122"/>
              </a:rPr>
              <a:t>(1.5.1)</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不同高斯分布</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µ</a:t>
            </a:r>
            <a:r>
              <a:rPr lang="zh-CN" altLang="en-US" sz="2400" dirty="0" smtClean="0">
                <a:latin typeface="楷体" panose="02010609060101010101" pitchFamily="49" charset="-122"/>
                <a:ea typeface="楷体" panose="02010609060101010101" pitchFamily="49" charset="-122"/>
              </a:rPr>
              <a:t>和</a:t>
            </a:r>
            <a:r>
              <a:rPr lang="en-US" altLang="zh-CN" sz="2400" dirty="0" smtClean="0">
                <a:latin typeface="楷体" panose="02010609060101010101" pitchFamily="49" charset="-122"/>
                <a:ea typeface="楷体" panose="02010609060101010101" pitchFamily="49" charset="-122"/>
              </a:rPr>
              <a:t>Σ</a:t>
            </a:r>
            <a:r>
              <a:rPr lang="zh-CN" altLang="en-US" sz="2400" dirty="0" smtClean="0">
                <a:latin typeface="楷体" panose="02010609060101010101" pitchFamily="49" charset="-122"/>
                <a:ea typeface="楷体" panose="02010609060101010101" pitchFamily="49" charset="-122"/>
              </a:rPr>
              <a:t>值</a:t>
            </a:r>
            <a:r>
              <a:rPr lang="zh-CN" altLang="en-US" sz="2400" dirty="0">
                <a:latin typeface="楷体" panose="02010609060101010101" pitchFamily="49" charset="-122"/>
                <a:ea typeface="楷体" panose="02010609060101010101" pitchFamily="49" charset="-122"/>
              </a:rPr>
              <a:t>也不同；</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）采用 </a:t>
            </a:r>
            <a:r>
              <a:rPr lang="en-US" altLang="zh-CN" sz="2400" dirty="0">
                <a:latin typeface="楷体" panose="02010609060101010101" pitchFamily="49" charset="-122"/>
                <a:ea typeface="楷体" panose="02010609060101010101" pitchFamily="49" charset="-122"/>
              </a:rPr>
              <a:t>EM </a:t>
            </a:r>
            <a:r>
              <a:rPr lang="zh-CN" altLang="en-US" sz="2400" dirty="0">
                <a:latin typeface="楷体" panose="02010609060101010101" pitchFamily="49" charset="-122"/>
                <a:ea typeface="楷体" panose="02010609060101010101" pitchFamily="49" charset="-122"/>
              </a:rPr>
              <a:t>算法不断迭代</a:t>
            </a:r>
            <a:r>
              <a:rPr lang="zh-CN" altLang="en-US" sz="2400" dirty="0" smtClean="0">
                <a:latin typeface="楷体" panose="02010609060101010101" pitchFamily="49" charset="-122"/>
                <a:ea typeface="楷体" panose="02010609060101010101" pitchFamily="49" charset="-122"/>
              </a:rPr>
              <a:t>更新</a:t>
            </a:r>
            <a:r>
              <a:rPr lang="en-US" altLang="zh-CN" sz="2400" dirty="0" smtClean="0">
                <a:latin typeface="楷体" panose="02010609060101010101" pitchFamily="49" charset="-122"/>
                <a:ea typeface="楷体" panose="02010609060101010101" pitchFamily="49" charset="-122"/>
              </a:rPr>
              <a:t>µ</a:t>
            </a:r>
            <a:r>
              <a:rPr lang="zh-CN" altLang="en-US" sz="2400" dirty="0" smtClean="0">
                <a:latin typeface="楷体" panose="02010609060101010101" pitchFamily="49" charset="-122"/>
                <a:ea typeface="楷体" panose="02010609060101010101" pitchFamily="49" charset="-122"/>
              </a:rPr>
              <a:t>和</a:t>
            </a:r>
            <a:r>
              <a:rPr lang="en-US" altLang="zh-CN" sz="2400" dirty="0" smtClean="0">
                <a:latin typeface="楷体" panose="02010609060101010101" pitchFamily="49" charset="-122"/>
                <a:ea typeface="楷体" panose="02010609060101010101" pitchFamily="49" charset="-122"/>
              </a:rPr>
              <a:t>Σ</a:t>
            </a:r>
            <a:r>
              <a:rPr lang="zh-CN" altLang="en-US" sz="2400" dirty="0" smtClean="0">
                <a:latin typeface="楷体" panose="02010609060101010101" pitchFamily="49" charset="-122"/>
                <a:ea typeface="楷体" panose="02010609060101010101" pitchFamily="49" charset="-122"/>
              </a:rPr>
              <a:t>的</a:t>
            </a:r>
            <a:r>
              <a:rPr lang="zh-CN" altLang="en-US" sz="2400" dirty="0">
                <a:latin typeface="楷体" panose="02010609060101010101" pitchFamily="49" charset="-122"/>
                <a:ea typeface="楷体" panose="02010609060101010101" pitchFamily="49" charset="-122"/>
              </a:rPr>
              <a:t>值拟合样本数据，直到算法收敛</a:t>
            </a:r>
            <a:r>
              <a:rPr lang="zh-CN" altLang="en-US" sz="2400" dirty="0" smtClean="0">
                <a:latin typeface="楷体" panose="02010609060101010101" pitchFamily="49" charset="-122"/>
                <a:ea typeface="楷体" panose="02010609060101010101" pitchFamily="49" charset="-122"/>
              </a:rPr>
              <a:t>或者</a:t>
            </a:r>
            <a:r>
              <a:rPr lang="zh-CN" altLang="en-US" sz="2400" dirty="0">
                <a:latin typeface="楷体" panose="02010609060101010101" pitchFamily="49" charset="-122"/>
                <a:ea typeface="楷体" panose="02010609060101010101" pitchFamily="49" charset="-122"/>
              </a:rPr>
              <a:t>达到最大迭代次数为止；</a:t>
            </a:r>
            <a:endParaRPr lang="zh-CN" altLang="en-US" sz="2400" dirty="0">
              <a:latin typeface="楷体" panose="02010609060101010101" pitchFamily="49" charset="-122"/>
              <a:ea typeface="楷体" panose="02010609060101010101" pitchFamily="49" charset="-122"/>
            </a:endParaRPr>
          </a:p>
          <a:p>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3</a:t>
            </a:r>
            <a:r>
              <a:rPr lang="zh-CN" altLang="en-US" sz="2400" dirty="0">
                <a:latin typeface="楷体" panose="02010609060101010101" pitchFamily="49" charset="-122"/>
                <a:ea typeface="楷体" panose="02010609060101010101" pitchFamily="49" charset="-122"/>
              </a:rPr>
              <a:t>）利用所计算出的概率密度函数对样本集进行聚类。其中</a:t>
            </a:r>
            <a:r>
              <a:rPr lang="zh-CN" altLang="en-US" sz="2400" dirty="0" smtClean="0">
                <a:latin typeface="楷体" panose="02010609060101010101" pitchFamily="49" charset="-122"/>
                <a:ea typeface="楷体" panose="02010609060101010101" pitchFamily="49" charset="-122"/>
              </a:rPr>
              <a:t>第</a:t>
            </a:r>
            <a:r>
              <a:rPr lang="en-US" altLang="zh-CN" sz="2400" dirty="0" smtClean="0">
                <a:latin typeface="楷体" panose="02010609060101010101" pitchFamily="49" charset="-122"/>
                <a:ea typeface="楷体" panose="02010609060101010101" pitchFamily="49" charset="-122"/>
              </a:rPr>
              <a:t>(2)</a:t>
            </a:r>
            <a:r>
              <a:rPr lang="zh-CN" altLang="en-US" sz="2400" dirty="0" smtClean="0">
                <a:latin typeface="楷体" panose="02010609060101010101" pitchFamily="49" charset="-122"/>
                <a:ea typeface="楷体" panose="02010609060101010101" pitchFamily="49" charset="-122"/>
              </a:rPr>
              <a:t>步</a:t>
            </a:r>
            <a:r>
              <a:rPr lang="zh-CN" altLang="en-US" sz="2400" dirty="0">
                <a:latin typeface="楷体" panose="02010609060101010101" pitchFamily="49" charset="-122"/>
                <a:ea typeface="楷体" panose="02010609060101010101" pitchFamily="49" charset="-122"/>
              </a:rPr>
              <a:t>是整个</a:t>
            </a:r>
            <a:r>
              <a:rPr lang="zh-CN" altLang="en-US" sz="2400" dirty="0" smtClean="0">
                <a:latin typeface="楷体" panose="02010609060101010101" pitchFamily="49" charset="-122"/>
                <a:ea typeface="楷体" panose="02010609060101010101" pitchFamily="49" charset="-122"/>
              </a:rPr>
              <a:t>算法</a:t>
            </a:r>
            <a:r>
              <a:rPr lang="zh-CN" altLang="en-US" sz="2400" dirty="0">
                <a:latin typeface="楷体" panose="02010609060101010101" pitchFamily="49" charset="-122"/>
                <a:ea typeface="楷体" panose="02010609060101010101" pitchFamily="49" charset="-122"/>
              </a:rPr>
              <a:t>的核心，下面将详细推导参数的更新策略。</a:t>
            </a:r>
            <a:endParaRPr lang="zh-CN" altLang="en-US" sz="2400" dirty="0">
              <a:latin typeface="楷体" panose="02010609060101010101" pitchFamily="49" charset="-122"/>
              <a:ea typeface="楷体" panose="02010609060101010101" pitchFamily="49" charset="-122"/>
            </a:endParaRPr>
          </a:p>
        </p:txBody>
      </p:sp>
      <p:sp>
        <p:nvSpPr>
          <p:cNvPr id="7" name="矩形 6"/>
          <p:cNvSpPr/>
          <p:nvPr/>
        </p:nvSpPr>
        <p:spPr>
          <a:xfrm>
            <a:off x="-1" y="3690826"/>
            <a:ext cx="11726779" cy="830997"/>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假设高斯混合聚类模型由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个高斯分布组成，每个高斯分布称为一个成分，</a:t>
            </a:r>
            <a:r>
              <a:rPr lang="zh-CN" altLang="en-US" sz="2400" dirty="0" smtClean="0">
                <a:latin typeface="楷体" panose="02010609060101010101" pitchFamily="49" charset="-122"/>
                <a:ea typeface="楷体" panose="02010609060101010101" pitchFamily="49" charset="-122"/>
              </a:rPr>
              <a:t>每个</a:t>
            </a:r>
            <a:r>
              <a:rPr lang="zh-CN" altLang="en-US" sz="2400" dirty="0">
                <a:latin typeface="楷体" panose="02010609060101010101" pitchFamily="49" charset="-122"/>
                <a:ea typeface="楷体" panose="02010609060101010101" pitchFamily="49" charset="-122"/>
              </a:rPr>
              <a:t>成分对应一个簇划分，对高斯分布进行线性组合得到高斯混合聚类的</a:t>
            </a:r>
            <a:r>
              <a:rPr lang="zh-CN" altLang="en-US" sz="2400" dirty="0" smtClean="0">
                <a:latin typeface="楷体" panose="02010609060101010101" pitchFamily="49" charset="-122"/>
                <a:ea typeface="楷体" panose="02010609060101010101" pitchFamily="49" charset="-122"/>
              </a:rPr>
              <a:t>概率密度函数</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rotWithShape="1">
          <a:blip r:embed="rId1"/>
          <a:srcRect l="1" r="-838" b="59575"/>
          <a:stretch>
            <a:fillRect/>
          </a:stretch>
        </p:blipFill>
        <p:spPr>
          <a:xfrm>
            <a:off x="722267" y="4521823"/>
            <a:ext cx="9159670" cy="1078630"/>
          </a:xfrm>
          <a:prstGeom prst="rect">
            <a:avLst/>
          </a:prstGeom>
        </p:spPr>
      </p:pic>
      <mc:AlternateContent xmlns:mc="http://schemas.openxmlformats.org/markup-compatibility/2006">
        <mc:Choice xmlns:a14="http://schemas.microsoft.com/office/drawing/2010/main" Requires="a14">
          <p:sp>
            <p:nvSpPr>
              <p:cNvPr id="10" name="矩形 9"/>
              <p:cNvSpPr/>
              <p:nvPr/>
            </p:nvSpPr>
            <p:spPr>
              <a:xfrm>
                <a:off x="40005" y="5362575"/>
                <a:ext cx="12151995" cy="833120"/>
              </a:xfrm>
              <a:prstGeom prst="rect">
                <a:avLst/>
              </a:prstGeom>
            </p:spPr>
            <p:txBody>
              <a:bodyPr wrap="square">
                <a:noAutofit/>
              </a:bodyPr>
              <a:lstStyle/>
              <a:p>
                <a:r>
                  <a:rPr lang="zh-CN" altLang="en-US" sz="2400" dirty="0" smtClean="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dirty="0" smtClean="0">
                            <a:latin typeface="Cambria Math" panose="02040503050406030204" pitchFamily="18" charset="0"/>
                            <a:ea typeface="楷体" panose="02010609060101010101" pitchFamily="49" charset="-122"/>
                          </a:rPr>
                        </m:ctrlPr>
                      </m:sSubPr>
                      <m:e>
                        <m:r>
                          <a:rPr lang="zh-CN" altLang="en-US" sz="2400" i="1" dirty="0" smtClean="0">
                            <a:latin typeface="Cambria Math" panose="02040503050406030204" pitchFamily="18" charset="0"/>
                            <a:ea typeface="楷体" panose="02010609060101010101" pitchFamily="49" charset="-122"/>
                          </a:rPr>
                          <m:t>𝜇</m:t>
                        </m:r>
                      </m:e>
                      <m:sub>
                        <m:r>
                          <a:rPr lang="en-US" altLang="zh-CN" sz="2400" b="0" i="1" dirty="0"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和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m:rPr>
                            <m:sty m:val="p"/>
                          </m:rPr>
                          <a:rPr lang="el-GR" altLang="zh-CN" sz="2400" i="1" smtClean="0">
                            <a:latin typeface="Cambria Math" panose="02040503050406030204" pitchFamily="18" charset="0"/>
                            <a:ea typeface="Cambria Math" panose="02040503050406030204" pitchFamily="18" charset="0"/>
                          </a:rPr>
                          <m:t>Σ</m:t>
                        </m:r>
                      </m:e>
                      <m:sub>
                        <m:r>
                          <a:rPr lang="en-US" altLang="zh-CN" sz="2400" b="0" i="1"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分别</a:t>
                </a:r>
                <a:r>
                  <a:rPr lang="zh-CN" altLang="en-US" sz="2400" dirty="0">
                    <a:latin typeface="楷体" panose="02010609060101010101" pitchFamily="49" charset="-122"/>
                    <a:ea typeface="楷体" panose="02010609060101010101" pitchFamily="49" charset="-122"/>
                  </a:rPr>
                  <a:t>表示第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个混合成分的均值向量与协方差矩阵</a:t>
                </a:r>
                <a:r>
                  <a:rPr lang="zh-CN" altLang="en-US" sz="2400" dirty="0" smtClean="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𝜆</m:t>
                        </m:r>
                      </m:e>
                      <m:sub>
                        <m:r>
                          <a:rPr lang="en-US" altLang="zh-CN" sz="2400" b="0" i="1"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是第</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个混合成分</a:t>
                </a:r>
                <a:r>
                  <a:rPr lang="zh-CN" altLang="en-US" sz="2400" dirty="0">
                    <a:latin typeface="楷体" panose="02010609060101010101" pitchFamily="49" charset="-122"/>
                    <a:ea typeface="楷体" panose="02010609060101010101" pitchFamily="49" charset="-122"/>
                  </a:rPr>
                  <a:t>系数（权重），其值由所有样本属于该混合成分的平均概率确定，平均</a:t>
                </a:r>
                <a:r>
                  <a:rPr lang="zh-CN" altLang="en-US" sz="2400" dirty="0" smtClean="0">
                    <a:latin typeface="楷体" panose="02010609060101010101" pitchFamily="49" charset="-122"/>
                    <a:ea typeface="楷体" panose="02010609060101010101" pitchFamily="49" charset="-122"/>
                  </a:rPr>
                  <a:t>概率越</a:t>
                </a:r>
                <a:r>
                  <a:rPr lang="zh-CN" altLang="en-US" sz="2400" dirty="0">
                    <a:latin typeface="楷体" panose="02010609060101010101" pitchFamily="49" charset="-122"/>
                    <a:ea typeface="楷体" panose="02010609060101010101" pitchFamily="49" charset="-122"/>
                  </a:rPr>
                  <a:t>高值越大，并且满足 </a:t>
                </a:r>
                <a14:m>
                  <m:oMath xmlns:m="http://schemas.openxmlformats.org/officeDocument/2006/math">
                    <m:nary>
                      <m:naryPr>
                        <m:chr m:val="∑"/>
                        <m:ctrlPr>
                          <a:rPr lang="zh-CN" altLang="en-US" sz="2400" i="1" smtClean="0">
                            <a:latin typeface="Cambria Math" panose="02040503050406030204" pitchFamily="18" charset="0"/>
                            <a:ea typeface="楷体" panose="02010609060101010101" pitchFamily="49" charset="-122"/>
                          </a:rPr>
                        </m:ctrlPr>
                      </m:naryPr>
                      <m:sub>
                        <m:r>
                          <m:rPr>
                            <m:brk m:alnAt="23"/>
                          </m:rPr>
                          <a:rPr lang="en-US" altLang="zh-CN" sz="2400" b="0" i="1" smtClean="0">
                            <a:latin typeface="Cambria Math" panose="02040503050406030204" pitchFamily="18" charset="0"/>
                            <a:ea typeface="楷体" panose="02010609060101010101" pitchFamily="49" charset="-122"/>
                          </a:rPr>
                          <m:t>𝑘</m:t>
                        </m:r>
                        <m:r>
                          <a:rPr lang="en-US" altLang="zh-CN" sz="2400" b="0" i="1" smtClean="0">
                            <a:latin typeface="Cambria Math" panose="02040503050406030204" pitchFamily="18" charset="0"/>
                            <a:ea typeface="楷体" panose="02010609060101010101" pitchFamily="49" charset="-122"/>
                          </a:rPr>
                          <m:t>=</m:t>
                        </m:r>
                        <m:r>
                          <a:rPr lang="en-US" altLang="zh-CN" sz="2400" b="0" i="1" smtClean="0">
                            <a:latin typeface="Cambria Math" panose="02040503050406030204" pitchFamily="18" charset="0"/>
                            <a:ea typeface="楷体" panose="02010609060101010101" pitchFamily="49" charset="-122"/>
                          </a:rPr>
                          <m:t>1</m:t>
                        </m:r>
                      </m:sub>
                      <m:sup>
                        <m:r>
                          <a:rPr lang="en-US" altLang="zh-CN" sz="2400" b="0" i="1" smtClean="0">
                            <a:latin typeface="Cambria Math" panose="02040503050406030204" pitchFamily="18" charset="0"/>
                            <a:ea typeface="楷体" panose="02010609060101010101" pitchFamily="49" charset="-122"/>
                          </a:rPr>
                          <m:t>𝐾</m:t>
                        </m:r>
                      </m:sup>
                      <m:e>
                        <m:sSub>
                          <m:sSubPr>
                            <m:ctrlPr>
                              <a:rPr lang="en-US" altLang="zh-CN" sz="2400" i="1" smtClean="0">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𝜆</m:t>
                            </m:r>
                          </m:e>
                          <m:sub>
                            <m:r>
                              <a:rPr lang="en-US" altLang="zh-CN" sz="2400" b="0" i="1" smtClean="0">
                                <a:latin typeface="Cambria Math" panose="02040503050406030204" pitchFamily="18" charset="0"/>
                                <a:ea typeface="楷体" panose="02010609060101010101" pitchFamily="49" charset="-122"/>
                              </a:rPr>
                              <m:t>𝑘</m:t>
                            </m:r>
                          </m:sub>
                        </m:sSub>
                        <m:r>
                          <a:rPr lang="en-US" altLang="zh-CN" sz="2400" b="0" i="1" smtClean="0">
                            <a:latin typeface="Cambria Math" panose="02040503050406030204" pitchFamily="18" charset="0"/>
                            <a:ea typeface="楷体" panose="02010609060101010101" pitchFamily="49" charset="-122"/>
                          </a:rPr>
                          <m:t>=</m:t>
                        </m:r>
                        <m:r>
                          <a:rPr lang="en-US" altLang="zh-CN" sz="2400" b="0" i="1" smtClean="0">
                            <a:latin typeface="Cambria Math" panose="02040503050406030204" pitchFamily="18" charset="0"/>
                            <a:ea typeface="楷体" panose="02010609060101010101" pitchFamily="49" charset="-122"/>
                          </a:rPr>
                          <m:t>1</m:t>
                        </m:r>
                      </m:e>
                    </m:nary>
                  </m:oMath>
                </a14:m>
                <a:endParaRPr lang="en-US" altLang="zh-CN" sz="2400" dirty="0">
                  <a:latin typeface="楷体" panose="02010609060101010101" pitchFamily="49" charset="-122"/>
                  <a:ea typeface="楷体" panose="02010609060101010101" pitchFamily="49" charset="-122"/>
                </a:endParaRPr>
              </a:p>
            </p:txBody>
          </p:sp>
        </mc:Choice>
        <mc:Fallback>
          <p:sp>
            <p:nvSpPr>
              <p:cNvPr id="10" name="矩形 9"/>
              <p:cNvSpPr>
                <a:spLocks noRot="1" noChangeAspect="1" noMove="1" noResize="1" noEditPoints="1" noAdjustHandles="1" noChangeArrowheads="1" noChangeShapeType="1" noTextEdit="1"/>
              </p:cNvSpPr>
              <p:nvPr/>
            </p:nvSpPr>
            <p:spPr>
              <a:xfrm>
                <a:off x="40005" y="5362575"/>
                <a:ext cx="12151995" cy="833120"/>
              </a:xfrm>
              <a:prstGeom prst="rect">
                <a:avLst/>
              </a:prstGeom>
              <a:blipFill rotWithShape="1">
                <a:blip r:embed="rId2"/>
                <a:stretch>
                  <a:fillRect b="-46723"/>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r="-190" b="38129"/>
          <a:stretch>
            <a:fillRect/>
          </a:stretch>
        </p:blipFill>
        <p:spPr>
          <a:xfrm>
            <a:off x="581990" y="977321"/>
            <a:ext cx="8460444" cy="4207006"/>
          </a:xfrm>
          <a:prstGeom prst="rect">
            <a:avLst/>
          </a:prstGeom>
        </p:spPr>
      </p:pic>
      <p:pic>
        <p:nvPicPr>
          <p:cNvPr id="3" name="图片 2"/>
          <p:cNvPicPr>
            <a:picLocks noChangeAspect="1"/>
          </p:cNvPicPr>
          <p:nvPr/>
        </p:nvPicPr>
        <p:blipFill>
          <a:blip r:embed="rId2"/>
          <a:stretch>
            <a:fillRect/>
          </a:stretch>
        </p:blipFill>
        <p:spPr>
          <a:xfrm>
            <a:off x="581990" y="5395590"/>
            <a:ext cx="8460444" cy="304170"/>
          </a:xfrm>
          <a:prstGeom prst="rect">
            <a:avLst/>
          </a:prstGeom>
        </p:spPr>
      </p:pic>
    </p:spTree>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矩形 3"/>
              <p:cNvSpPr/>
              <p:nvPr/>
            </p:nvSpPr>
            <p:spPr>
              <a:xfrm>
                <a:off x="284480" y="1073835"/>
                <a:ext cx="8188960" cy="461665"/>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对于</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𝜇</m:t>
                        </m:r>
                      </m:e>
                      <m:sub>
                        <m:r>
                          <a:rPr lang="en-US" altLang="zh-CN" sz="2400" b="0" i="1"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和</a:t>
                </a:r>
                <a14:m>
                  <m:oMath xmlns:m="http://schemas.openxmlformats.org/officeDocument/2006/math">
                    <m:sSub>
                      <m:sSubPr>
                        <m:ctrlPr>
                          <a:rPr lang="en-US" altLang="zh-CN" sz="2400" i="1" dirty="0" smtClean="0">
                            <a:latin typeface="Cambria Math" panose="02040503050406030204" pitchFamily="18" charset="0"/>
                            <a:ea typeface="楷体" panose="02010609060101010101" pitchFamily="49" charset="-122"/>
                          </a:rPr>
                        </m:ctrlPr>
                      </m:sSubPr>
                      <m:e>
                        <m:r>
                          <m:rPr>
                            <m:sty m:val="p"/>
                          </m:rPr>
                          <a:rPr lang="el-GR" altLang="zh-CN" sz="2400" i="1" dirty="0" smtClean="0">
                            <a:latin typeface="Cambria Math" panose="02040503050406030204" pitchFamily="18" charset="0"/>
                            <a:ea typeface="Cambria Math" panose="02040503050406030204" pitchFamily="18" charset="0"/>
                          </a:rPr>
                          <m:t>Σ</m:t>
                        </m:r>
                      </m:e>
                      <m:sub>
                        <m:r>
                          <a:rPr lang="en-US" altLang="zh-CN" sz="2400" b="0" i="1" dirty="0" smtClean="0">
                            <a:latin typeface="Cambria Math" panose="02040503050406030204" pitchFamily="18" charset="0"/>
                            <a:ea typeface="楷体" panose="02010609060101010101" pitchFamily="49" charset="-122"/>
                          </a:rPr>
                          <m:t>𝑘</m:t>
                        </m:r>
                      </m:sub>
                    </m:sSub>
                  </m:oMath>
                </a14:m>
                <a:r>
                  <a:rPr lang="zh-CN" altLang="en-US" sz="2400" dirty="0" smtClean="0">
                    <a:latin typeface="楷体" panose="02010609060101010101" pitchFamily="49" charset="-122"/>
                    <a:ea typeface="楷体" panose="02010609060101010101" pitchFamily="49" charset="-122"/>
                  </a:rPr>
                  <a:t>的</a:t>
                </a:r>
                <a:r>
                  <a:rPr lang="zh-CN" altLang="en-US" sz="2400" dirty="0">
                    <a:latin typeface="楷体" panose="02010609060101010101" pitchFamily="49" charset="-122"/>
                    <a:ea typeface="楷体" panose="02010609060101010101" pitchFamily="49" charset="-122"/>
                  </a:rPr>
                  <a:t>求解，可分别对其求导，并令导数</a:t>
                </a:r>
                <a:r>
                  <a:rPr lang="zh-CN" altLang="en-US" sz="2400" dirty="0" smtClean="0">
                    <a:latin typeface="楷体" panose="02010609060101010101" pitchFamily="49" charset="-122"/>
                    <a:ea typeface="楷体" panose="02010609060101010101" pitchFamily="49" charset="-122"/>
                  </a:rPr>
                  <a:t>等于</a:t>
                </a:r>
                <a:r>
                  <a:rPr lang="en-US" altLang="zh-CN" sz="2400" dirty="0" smtClean="0">
                    <a:latin typeface="楷体" panose="02010609060101010101" pitchFamily="49" charset="-122"/>
                    <a:ea typeface="楷体" panose="02010609060101010101" pitchFamily="49" charset="-122"/>
                  </a:rPr>
                  <a:t>0</a:t>
                </a:r>
                <a:r>
                  <a:rPr lang="zh-CN" altLang="en-US" sz="2400" dirty="0">
                    <a:latin typeface="楷体" panose="02010609060101010101" pitchFamily="49" charset="-122"/>
                    <a:ea typeface="楷体" panose="02010609060101010101" pitchFamily="49" charset="-122"/>
                  </a:rPr>
                  <a:t>，即</a:t>
                </a:r>
                <a:endParaRPr lang="zh-CN" altLang="en-US" sz="2400" dirty="0">
                  <a:latin typeface="楷体" panose="02010609060101010101" pitchFamily="49" charset="-122"/>
                  <a:ea typeface="楷体" panose="02010609060101010101" pitchFamily="49" charset="-122"/>
                </a:endParaRPr>
              </a:p>
            </p:txBody>
          </p:sp>
        </mc:Choice>
        <mc:Fallback>
          <p:sp>
            <p:nvSpPr>
              <p:cNvPr id="4" name="矩形 3"/>
              <p:cNvSpPr>
                <a:spLocks noRot="1" noChangeAspect="1" noMove="1" noResize="1" noEditPoints="1" noAdjustHandles="1" noChangeArrowheads="1" noChangeShapeType="1" noTextEdit="1"/>
              </p:cNvSpPr>
              <p:nvPr/>
            </p:nvSpPr>
            <p:spPr>
              <a:xfrm>
                <a:off x="284480" y="1073835"/>
                <a:ext cx="8188960" cy="461665"/>
              </a:xfrm>
              <a:prstGeom prst="rect">
                <a:avLst/>
              </a:prstGeom>
              <a:blipFill rotWithShape="1">
                <a:blip r:embed="rId1"/>
                <a:stretch>
                  <a:fillRect t="-11" b="15"/>
                </a:stretch>
              </a:blipFill>
            </p:spPr>
            <p:txBody>
              <a:bodyPr/>
              <a:lstStyle/>
              <a:p>
                <a:r>
                  <a:rPr lang="zh-CN" altLang="en-US">
                    <a:noFill/>
                  </a:rPr>
                  <a:t> </a:t>
                </a:r>
              </a:p>
            </p:txBody>
          </p:sp>
        </mc:Fallback>
      </mc:AlternateContent>
      <p:pic>
        <p:nvPicPr>
          <p:cNvPr id="5" name="图片 4"/>
          <p:cNvPicPr>
            <a:picLocks noChangeAspect="1"/>
          </p:cNvPicPr>
          <p:nvPr/>
        </p:nvPicPr>
        <p:blipFill rotWithShape="1">
          <a:blip r:embed="rId2"/>
          <a:srcRect r="759" b="8119"/>
          <a:stretch>
            <a:fillRect/>
          </a:stretch>
        </p:blipFill>
        <p:spPr>
          <a:xfrm>
            <a:off x="284480" y="1619141"/>
            <a:ext cx="6959600" cy="4838048"/>
          </a:xfrm>
          <a:prstGeom prst="rect">
            <a:avLst/>
          </a:prstGeom>
        </p:spPr>
      </p:pic>
    </p:spTree>
  </p:cSld>
  <p:clrMapOvr>
    <a:masterClrMapping/>
  </p:clrMapOvr>
  <p:transition spd="slow">
    <p:pu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114928" y="1170217"/>
            <a:ext cx="7632832" cy="5022101"/>
          </a:xfrm>
          <a:prstGeom prst="rect">
            <a:avLst/>
          </a:prstGeom>
        </p:spPr>
      </p:pic>
    </p:spTree>
  </p:cSld>
  <p:clrMapOvr>
    <a:masterClrMapping/>
  </p:clrMapOvr>
  <p:transition spd="slow">
    <p:pu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550965" y="3856861"/>
            <a:ext cx="7122695"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层次</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en-US" altLang="zh-CN" sz="4000" b="1" dirty="0" smtClean="0">
                <a:solidFill>
                  <a:schemeClr val="bg2">
                    <a:lumMod val="50000"/>
                  </a:schemeClr>
                </a:solidFill>
                <a:latin typeface="+mn-lt"/>
                <a:cs typeface="Times New Roman" panose="02020603050405020304" pitchFamily="18" charset="0"/>
              </a:rPr>
              <a:t>       </a:t>
            </a:r>
            <a:endParaRPr lang="en-US" altLang="zh-CN" sz="4000" b="1" dirty="0" smtClean="0">
              <a:solidFill>
                <a:schemeClr val="bg2">
                  <a:lumMod val="50000"/>
                </a:schemeClr>
              </a:solidFill>
              <a:latin typeface="+mn-lt"/>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Hierarchical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1120" y="1670610"/>
            <a:ext cx="11678652" cy="3693319"/>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层次聚类顾名思义是一个逐层进行聚类的过程，通过计算相似度形成一种</a:t>
            </a:r>
            <a:r>
              <a:rPr lang="zh-CN" altLang="en-US" sz="2600" dirty="0" smtClean="0">
                <a:latin typeface="楷体" panose="02010609060101010101" pitchFamily="49" charset="-122"/>
                <a:ea typeface="楷体" panose="02010609060101010101" pitchFamily="49" charset="-122"/>
              </a:rPr>
              <a:t>树结构</a:t>
            </a:r>
            <a:r>
              <a:rPr lang="zh-CN" altLang="en-US" sz="2600" dirty="0">
                <a:latin typeface="楷体" panose="02010609060101010101" pitchFamily="49" charset="-122"/>
                <a:ea typeface="楷体" panose="02010609060101010101" pitchFamily="49" charset="-122"/>
              </a:rPr>
              <a:t>。按照形成树形结构方式的不同可以分为</a:t>
            </a:r>
            <a:r>
              <a:rPr lang="zh-CN" altLang="en-US" sz="2600" dirty="0">
                <a:solidFill>
                  <a:srgbClr val="269FD3"/>
                </a:solidFill>
                <a:latin typeface="楷体" panose="02010609060101010101" pitchFamily="49" charset="-122"/>
                <a:ea typeface="楷体" panose="02010609060101010101" pitchFamily="49" charset="-122"/>
              </a:rPr>
              <a:t>聚合聚类</a:t>
            </a:r>
            <a:r>
              <a:rPr lang="zh-CN" altLang="en-US" sz="2600" dirty="0">
                <a:latin typeface="楷体" panose="02010609060101010101" pitchFamily="49" charset="-122"/>
                <a:ea typeface="楷体" panose="02010609060101010101" pitchFamily="49" charset="-122"/>
              </a:rPr>
              <a:t>和</a:t>
            </a:r>
            <a:r>
              <a:rPr lang="zh-CN" altLang="en-US" sz="2600" dirty="0">
                <a:solidFill>
                  <a:srgbClr val="269FD3"/>
                </a:solidFill>
                <a:latin typeface="楷体" panose="02010609060101010101" pitchFamily="49" charset="-122"/>
                <a:ea typeface="楷体" panose="02010609060101010101" pitchFamily="49" charset="-122"/>
              </a:rPr>
              <a:t>分裂聚类</a:t>
            </a:r>
            <a:r>
              <a:rPr lang="zh-CN" altLang="en-US" sz="2600" dirty="0" smtClean="0">
                <a:latin typeface="楷体" panose="02010609060101010101" pitchFamily="49" charset="-122"/>
                <a:ea typeface="楷体" panose="02010609060101010101" pitchFamily="49" charset="-122"/>
              </a:rPr>
              <a:t>。</a:t>
            </a:r>
            <a:endParaRPr lang="en-US" altLang="zh-CN" sz="2600" dirty="0" smtClean="0">
              <a:latin typeface="楷体" panose="02010609060101010101" pitchFamily="49" charset="-122"/>
              <a:ea typeface="楷体" panose="02010609060101010101" pitchFamily="49" charset="-122"/>
            </a:endParaRPr>
          </a:p>
          <a:p>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层次聚类算法中数据对象之间距离的计算可以采用闵可夫斯基距离、马氏</a:t>
            </a:r>
            <a:r>
              <a:rPr lang="zh-CN" altLang="en-US" sz="2600" dirty="0" smtClean="0">
                <a:latin typeface="楷体" panose="02010609060101010101" pitchFamily="49" charset="-122"/>
                <a:ea typeface="楷体" panose="02010609060101010101" pitchFamily="49" charset="-122"/>
              </a:rPr>
              <a:t>距离、夹角</a:t>
            </a:r>
            <a:r>
              <a:rPr lang="zh-CN" altLang="en-US" sz="2600" dirty="0">
                <a:latin typeface="楷体" panose="02010609060101010101" pitchFamily="49" charset="-122"/>
                <a:ea typeface="楷体" panose="02010609060101010101" pitchFamily="49" charset="-122"/>
              </a:rPr>
              <a:t>余弦、相关系数等。聚合聚类是自下而上进行聚类，初始状态将每个样本当作</a:t>
            </a:r>
            <a:r>
              <a:rPr lang="zh-CN" altLang="en-US" sz="2600" dirty="0" smtClean="0">
                <a:latin typeface="楷体" panose="02010609060101010101" pitchFamily="49" charset="-122"/>
                <a:ea typeface="楷体" panose="02010609060101010101" pitchFamily="49" charset="-122"/>
              </a:rPr>
              <a:t>一个</a:t>
            </a:r>
            <a:r>
              <a:rPr lang="zh-CN" altLang="en-US" sz="2600" dirty="0">
                <a:latin typeface="楷体" panose="02010609060101010101" pitchFamily="49" charset="-122"/>
                <a:ea typeface="楷体" panose="02010609060101010101" pitchFamily="49" charset="-122"/>
              </a:rPr>
              <a:t>簇，然后按照簇间距离最近原则合并两个簇，组成一个新簇，不断迭代此过程，</a:t>
            </a:r>
            <a:r>
              <a:rPr lang="zh-CN" altLang="en-US" sz="2600" dirty="0" smtClean="0">
                <a:latin typeface="楷体" panose="02010609060101010101" pitchFamily="49" charset="-122"/>
                <a:ea typeface="楷体" panose="02010609060101010101" pitchFamily="49" charset="-122"/>
              </a:rPr>
              <a:t>直到</a:t>
            </a:r>
            <a:r>
              <a:rPr lang="zh-CN" altLang="en-US" sz="2600" dirty="0">
                <a:latin typeface="楷体" panose="02010609060101010101" pitchFamily="49" charset="-122"/>
                <a:ea typeface="楷体" panose="02010609060101010101" pitchFamily="49" charset="-122"/>
              </a:rPr>
              <a:t>满足条件为止；分裂聚类是自上而下进行聚类，初始状态是将样本集看作一个簇</a:t>
            </a:r>
            <a:r>
              <a:rPr lang="zh-CN" altLang="en-US" sz="2600" dirty="0" smtClean="0">
                <a:latin typeface="楷体" panose="02010609060101010101" pitchFamily="49" charset="-122"/>
                <a:ea typeface="楷体" panose="02010609060101010101" pitchFamily="49" charset="-122"/>
              </a:rPr>
              <a:t>，然后</a:t>
            </a:r>
            <a:r>
              <a:rPr lang="zh-CN" altLang="en-US" sz="2600" dirty="0">
                <a:latin typeface="楷体" panose="02010609060101010101" pitchFamily="49" charset="-122"/>
                <a:ea typeface="楷体" panose="02010609060101010101" pitchFamily="49" charset="-122"/>
              </a:rPr>
              <a:t>按照簇间距离最远的原则将样本划分到两个新的簇，不断迭代此过程，直到</a:t>
            </a:r>
            <a:r>
              <a:rPr lang="zh-CN" altLang="en-US" sz="2600" dirty="0" smtClean="0">
                <a:latin typeface="楷体" panose="02010609060101010101" pitchFamily="49" charset="-122"/>
                <a:ea typeface="楷体" panose="02010609060101010101" pitchFamily="49" charset="-122"/>
              </a:rPr>
              <a:t>满足</a:t>
            </a:r>
            <a:r>
              <a:rPr lang="zh-CN" altLang="en-US" sz="2600" dirty="0">
                <a:latin typeface="楷体" panose="02010609060101010101" pitchFamily="49" charset="-122"/>
                <a:ea typeface="楷体" panose="02010609060101010101" pitchFamily="49" charset="-122"/>
              </a:rPr>
              <a:t>条件为止。</a:t>
            </a:r>
            <a:endParaRPr lang="en-US" altLang="zh-CN" sz="2600" dirty="0">
              <a:latin typeface="楷体" panose="02010609060101010101" pitchFamily="49" charset="-122"/>
              <a:ea typeface="楷体" panose="02010609060101010101" pitchFamily="49" charset="-122"/>
            </a:endParaRPr>
          </a:p>
        </p:txBody>
      </p:sp>
      <p:sp>
        <p:nvSpPr>
          <p:cNvPr id="4" name="矩形 3"/>
          <p:cNvSpPr/>
          <p:nvPr/>
        </p:nvSpPr>
        <p:spPr>
          <a:xfrm>
            <a:off x="4923049" y="809531"/>
            <a:ext cx="1832553"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层次聚类</a:t>
            </a:r>
            <a:endParaRPr lang="en-US" altLang="zh-CN" sz="3200" b="1" dirty="0">
              <a:solidFill>
                <a:srgbClr val="BA2326"/>
              </a:solidFill>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70376" y="1172163"/>
            <a:ext cx="8518024" cy="2950961"/>
          </a:xfrm>
          <a:prstGeom prst="rect">
            <a:avLst/>
          </a:prstGeom>
        </p:spPr>
      </p:pic>
      <p:sp>
        <p:nvSpPr>
          <p:cNvPr id="4" name="矩形 3"/>
          <p:cNvSpPr/>
          <p:nvPr/>
        </p:nvSpPr>
        <p:spPr>
          <a:xfrm>
            <a:off x="199256" y="4607898"/>
            <a:ext cx="11413624" cy="1569660"/>
          </a:xfrm>
          <a:prstGeom prst="rect">
            <a:avLst/>
          </a:prstGeom>
        </p:spPr>
        <p:txBody>
          <a:bodyPr wrap="square">
            <a:spAutoFit/>
          </a:bodyPr>
          <a:lstStyle/>
          <a:p>
            <a:r>
              <a:rPr lang="zh-CN" altLang="en-US" sz="2400" dirty="0">
                <a:latin typeface="楷体" panose="02010609060101010101" pitchFamily="49" charset="-122"/>
                <a:ea typeface="楷体" panose="02010609060101010101" pitchFamily="49" charset="-122"/>
              </a:rPr>
              <a:t>在聚合聚类算法中，样本之间的距离（相似度）计算可以采用本章</a:t>
            </a:r>
            <a:r>
              <a:rPr lang="en-US" altLang="zh-CN" sz="2400" dirty="0">
                <a:latin typeface="楷体" panose="02010609060101010101" pitchFamily="49" charset="-122"/>
                <a:ea typeface="楷体" panose="02010609060101010101" pitchFamily="49" charset="-122"/>
              </a:rPr>
              <a:t>1.2.1</a:t>
            </a:r>
            <a:r>
              <a:rPr lang="zh-CN" altLang="en-US" sz="2400" dirty="0">
                <a:latin typeface="楷体" panose="02010609060101010101" pitchFamily="49" charset="-122"/>
                <a:ea typeface="楷体" panose="02010609060101010101" pitchFamily="49" charset="-122"/>
              </a:rPr>
              <a:t>节中</a:t>
            </a:r>
            <a:r>
              <a:rPr lang="zh-CN" altLang="en-US" sz="2400" dirty="0" smtClean="0">
                <a:latin typeface="楷体" panose="02010609060101010101" pitchFamily="49" charset="-122"/>
                <a:ea typeface="楷体" panose="02010609060101010101" pitchFamily="49" charset="-122"/>
              </a:rPr>
              <a:t>的方法</a:t>
            </a:r>
            <a:r>
              <a:rPr lang="zh-CN" altLang="en-US" sz="2400" dirty="0">
                <a:latin typeface="楷体" panose="02010609060101010101" pitchFamily="49" charset="-122"/>
                <a:ea typeface="楷体" panose="02010609060101010101" pitchFamily="49" charset="-122"/>
              </a:rPr>
              <a:t>，簇间距离的计算可采用</a:t>
            </a:r>
            <a:r>
              <a:rPr lang="en-US" altLang="zh-CN" sz="2400" dirty="0">
                <a:latin typeface="楷体" panose="02010609060101010101" pitchFamily="49" charset="-122"/>
                <a:ea typeface="楷体" panose="02010609060101010101" pitchFamily="49" charset="-122"/>
              </a:rPr>
              <a:t>1.2.2</a:t>
            </a:r>
            <a:r>
              <a:rPr lang="zh-CN" altLang="en-US" sz="2400" dirty="0">
                <a:latin typeface="楷体" panose="02010609060101010101" pitchFamily="49" charset="-122"/>
                <a:ea typeface="楷体" panose="02010609060101010101" pitchFamily="49" charset="-122"/>
              </a:rPr>
              <a:t>节中的方法。通常根据距离最小的原则将相似</a:t>
            </a:r>
            <a:r>
              <a:rPr lang="zh-CN" altLang="en-US" sz="2400" dirty="0" smtClean="0">
                <a:latin typeface="楷体" panose="02010609060101010101" pitchFamily="49" charset="-122"/>
                <a:ea typeface="楷体" panose="02010609060101010101" pitchFamily="49" charset="-122"/>
              </a:rPr>
              <a:t>簇进行</a:t>
            </a:r>
            <a:r>
              <a:rPr lang="zh-CN" altLang="en-US" sz="2400" dirty="0">
                <a:latin typeface="楷体" panose="02010609060101010101" pitchFamily="49" charset="-122"/>
                <a:ea typeface="楷体" panose="02010609060101010101" pitchFamily="49" charset="-122"/>
              </a:rPr>
              <a:t>合并，算法的停止条件可以是达到设定的簇的个数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或者达到某个指示函数</a:t>
            </a:r>
            <a:r>
              <a:rPr lang="zh-CN" altLang="en-US" sz="2400" dirty="0" smtClean="0">
                <a:latin typeface="楷体" panose="02010609060101010101" pitchFamily="49" charset="-122"/>
                <a:ea typeface="楷体" panose="02010609060101010101" pitchFamily="49" charset="-122"/>
              </a:rPr>
              <a:t>的阈值</a:t>
            </a:r>
            <a:r>
              <a:rPr lang="zh-CN" altLang="en-US"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937" y="1051699"/>
            <a:ext cx="6821709" cy="4800461"/>
          </a:xfrm>
          <a:prstGeom prst="rect">
            <a:avLst/>
          </a:prstGeom>
        </p:spPr>
      </p:pic>
      <p:pic>
        <p:nvPicPr>
          <p:cNvPr id="5" name="图片 4"/>
          <p:cNvPicPr>
            <a:picLocks noChangeAspect="1"/>
          </p:cNvPicPr>
          <p:nvPr/>
        </p:nvPicPr>
        <p:blipFill>
          <a:blip r:embed="rId2"/>
          <a:stretch>
            <a:fillRect/>
          </a:stretch>
        </p:blipFill>
        <p:spPr>
          <a:xfrm>
            <a:off x="7441326" y="2625091"/>
            <a:ext cx="4242674" cy="3352036"/>
          </a:xfrm>
          <a:prstGeom prst="rect">
            <a:avLst/>
          </a:prstGeom>
        </p:spPr>
      </p:pic>
    </p:spTree>
  </p:cSld>
  <p:clrMapOvr>
    <a:masterClrMapping/>
  </p:clrMapOvr>
  <p:transition spd="slow">
    <p:pu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7</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330961" y="3653522"/>
            <a:ext cx="9885680" cy="2785378"/>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 </a:t>
            </a:r>
            <a:r>
              <a:rPr lang="en-US" altLang="zh-CN" sz="8000" b="1" dirty="0" smtClean="0">
                <a:solidFill>
                  <a:schemeClr val="accent3"/>
                </a:solidFill>
                <a:latin typeface="楷体" panose="02010609060101010101" pitchFamily="49" charset="-122"/>
                <a:ea typeface="楷体" panose="02010609060101010101" pitchFamily="49" charset="-122"/>
              </a:rPr>
              <a:t>DBSCAN</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en-US" altLang="zh-CN" sz="4000" b="1" dirty="0">
                <a:solidFill>
                  <a:schemeClr val="bg2">
                    <a:lumMod val="50000"/>
                  </a:schemeClr>
                </a:solidFill>
                <a:cs typeface="Times New Roman" panose="02020603050405020304" pitchFamily="18" charset="0"/>
              </a:rPr>
              <a:t> </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Density-Based </a:t>
            </a:r>
            <a:r>
              <a:rPr lang="en-US" altLang="zh-CN" sz="4000" b="1" dirty="0">
                <a:solidFill>
                  <a:schemeClr val="bg2">
                    <a:lumMod val="50000"/>
                  </a:schemeClr>
                </a:solidFill>
                <a:cs typeface="Times New Roman" panose="02020603050405020304" pitchFamily="18" charset="0"/>
              </a:rPr>
              <a:t>Spatial Clustering of Applications </a:t>
            </a:r>
            <a:r>
              <a:rPr lang="en-US" altLang="zh-CN" sz="4000" b="1" dirty="0" smtClean="0">
                <a:solidFill>
                  <a:schemeClr val="bg2">
                    <a:lumMod val="50000"/>
                  </a:schemeClr>
                </a:solidFill>
                <a:cs typeface="Times New Roman" panose="02020603050405020304" pitchFamily="18" charset="0"/>
              </a:rPr>
              <a:t>with Noise clustering</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092" y="932079"/>
            <a:ext cx="11664148" cy="5478423"/>
          </a:xfrm>
          <a:prstGeom prst="rect">
            <a:avLst/>
          </a:prstGeom>
          <a:noFill/>
        </p:spPr>
        <p:txBody>
          <a:bodyPr wrap="square" rtlCol="0">
            <a:spAutoFit/>
          </a:bodyPr>
          <a:lstStyle/>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当数据集有明确的标签时，可利用标签信息进行监督学习，发现数据内在</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特性</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然而在</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一些实际问题中，标签数据有时较难获取或者无法获取，</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此时通常</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使用</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无监督学习</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对数据进行贴签，聚类分析是无监督学习的典型代表。</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所谓聚类是指根据某种规则，将样本集中具有相似特征的样本进行分组的过程</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，每个</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分组组成一个“簇”，不同簇之间互不相交，所有簇的并集构成整个样本集，以</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簇中心</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表示簇内所有样本的特性。聚类过程使得同一簇内样本的相似度尽可能高，</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不同</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簇间样本的相似度尽可能低，从而达到“物以类聚”的目的。</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ts val="3600"/>
              </a:lnSpc>
              <a:spcAft>
                <a:spcPts val="1200"/>
              </a:spcAft>
              <a:buFont typeface="Wingdings" panose="05000000000000000000" pitchFamily="2" charset="2"/>
              <a:buChar char="Ø"/>
            </a:pP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目前，聚类算法被广泛应用于实际问题中，例如：企业对客户的价值分析，</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由于数据</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量较大，通常很难采用人工方式定义某一客户是重点客户或者一般客户，</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此时可</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通过聚类算法将客户分为不同簇，每个簇表示一个类别，然后通过领域专家</a:t>
            </a:r>
            <a:r>
              <a:rPr lang="zh-CN" altLang="en-US" sz="2400" dirty="0" smtClean="0">
                <a:latin typeface="Times New Roman" panose="02020603050405020304" pitchFamily="18" charset="0"/>
                <a:ea typeface="楷体" panose="02010609060101010101" pitchFamily="49" charset="-122"/>
                <a:cs typeface="Times New Roman" panose="02020603050405020304" pitchFamily="18" charset="0"/>
              </a:rPr>
              <a:t>判断每个</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类别的特性。</a:t>
            </a:r>
            <a:endParaRPr lang="en-US"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文本框 2"/>
              <p:cNvSpPr txBox="1"/>
              <p:nvPr/>
            </p:nvSpPr>
            <p:spPr>
              <a:xfrm>
                <a:off x="391427" y="1337377"/>
                <a:ext cx="9971773" cy="4401205"/>
              </a:xfrm>
              <a:prstGeom prst="rect">
                <a:avLst/>
              </a:prstGeom>
              <a:noFill/>
            </p:spPr>
            <p:txBody>
              <a:bodyPr wrap="square" rtlCol="0">
                <a:spAutoFit/>
              </a:bodyPr>
              <a:lstStyle/>
              <a:p>
                <a:pPr marL="457200" indent="-457200">
                  <a:buFont typeface="Arial" panose="020B0604020202020204" pitchFamily="34" charset="0"/>
                  <a:buChar char="•"/>
                </a:pPr>
                <a:r>
                  <a:rPr lang="zh-CN" altLang="en-US" sz="2600" dirty="0" smtClean="0">
                    <a:latin typeface="楷体" panose="02010609060101010101" pitchFamily="49" charset="-122"/>
                    <a:ea typeface="楷体" panose="02010609060101010101" pitchFamily="49" charset="-122"/>
                  </a:rPr>
                  <a:t>通常</a:t>
                </a:r>
                <a:r>
                  <a:rPr lang="zh-CN" altLang="en-US" sz="2600" dirty="0">
                    <a:latin typeface="楷体" panose="02010609060101010101" pitchFamily="49" charset="-122"/>
                    <a:ea typeface="楷体" panose="02010609060101010101" pitchFamily="49" charset="-122"/>
                  </a:rPr>
                  <a:t>情形下，</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聚类一般适用于样本集具有凸形簇状</a:t>
                </a:r>
                <a:r>
                  <a:rPr lang="zh-CN" altLang="en-US" sz="2600" dirty="0" smtClean="0">
                    <a:latin typeface="楷体" panose="02010609060101010101" pitchFamily="49" charset="-122"/>
                    <a:ea typeface="楷体" panose="02010609060101010101" pitchFamily="49" charset="-122"/>
                  </a:rPr>
                  <a:t>结构</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形似</a:t>
                </a:r>
                <a:r>
                  <a:rPr lang="zh-CN" altLang="en-US" sz="2600" dirty="0">
                    <a:latin typeface="楷体" panose="02010609060101010101" pitchFamily="49" charset="-122"/>
                    <a:ea typeface="楷体" panose="02010609060101010101" pitchFamily="49" charset="-122"/>
                  </a:rPr>
                  <a:t>“椭球”</a:t>
                </a:r>
                <a:r>
                  <a:rPr lang="zh-CN" altLang="en-US" sz="2600" dirty="0" smtClean="0">
                    <a:latin typeface="楷体" panose="02010609060101010101" pitchFamily="49" charset="-122"/>
                    <a:ea typeface="楷体" panose="02010609060101010101" pitchFamily="49" charset="-122"/>
                  </a:rPr>
                  <a:t>的簇结构</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对</a:t>
                </a:r>
                <a:r>
                  <a:rPr lang="zh-CN" altLang="en-US" sz="2600" dirty="0">
                    <a:latin typeface="楷体" panose="02010609060101010101" pitchFamily="49" charset="-122"/>
                    <a:ea typeface="楷体" panose="02010609060101010101" pitchFamily="49" charset="-122"/>
                  </a:rPr>
                  <a:t>非凸样本集效果不够理想。本节介绍一种既可用于凸样本集，也</a:t>
                </a:r>
                <a:r>
                  <a:rPr lang="zh-CN" altLang="en-US" sz="2600" dirty="0" smtClean="0">
                    <a:latin typeface="楷体" panose="02010609060101010101" pitchFamily="49" charset="-122"/>
                    <a:ea typeface="楷体" panose="02010609060101010101" pitchFamily="49" charset="-122"/>
                  </a:rPr>
                  <a:t>可用于</a:t>
                </a:r>
                <a:r>
                  <a:rPr lang="zh-CN" altLang="en-US" sz="2600" dirty="0">
                    <a:latin typeface="楷体" panose="02010609060101010101" pitchFamily="49" charset="-122"/>
                    <a:ea typeface="楷体" panose="02010609060101010101" pitchFamily="49" charset="-122"/>
                  </a:rPr>
                  <a:t>非凸样本集的</a:t>
                </a:r>
                <a:r>
                  <a:rPr lang="en-US" altLang="zh-CN" sz="2600" dirty="0" smtClean="0">
                    <a:latin typeface="楷体" panose="02010609060101010101" pitchFamily="49" charset="-122"/>
                    <a:ea typeface="楷体" panose="02010609060101010101" pitchFamily="49" charset="-122"/>
                  </a:rPr>
                  <a:t>DBSCAN</a:t>
                </a:r>
                <a:r>
                  <a:rPr lang="zh-CN" altLang="en-US" sz="2600" dirty="0" smtClean="0">
                    <a:latin typeface="楷体" panose="02010609060101010101" pitchFamily="49" charset="-122"/>
                    <a:ea typeface="楷体" panose="02010609060101010101" pitchFamily="49" charset="-122"/>
                  </a:rPr>
                  <a:t>方法</a:t>
                </a:r>
                <a:r>
                  <a:rPr lang="zh-CN" altLang="en-US" sz="2600" dirty="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en-US" altLang="zh-CN" sz="2600" dirty="0" smtClean="0">
                    <a:latin typeface="楷体" panose="02010609060101010101" pitchFamily="49" charset="-122"/>
                    <a:ea typeface="楷体" panose="02010609060101010101" pitchFamily="49" charset="-122"/>
                  </a:rPr>
                  <a:t>DBSCAN</a:t>
                </a:r>
                <a:r>
                  <a:rPr lang="zh-CN" altLang="en-US" sz="2600" dirty="0" smtClean="0">
                    <a:latin typeface="楷体" panose="02010609060101010101" pitchFamily="49" charset="-122"/>
                    <a:ea typeface="楷体" panose="02010609060101010101" pitchFamily="49" charset="-122"/>
                  </a:rPr>
                  <a:t>是</a:t>
                </a:r>
                <a:r>
                  <a:rPr lang="zh-CN" altLang="en-US" sz="2600" dirty="0">
                    <a:latin typeface="楷体" panose="02010609060101010101" pitchFamily="49" charset="-122"/>
                    <a:ea typeface="楷体" panose="02010609060101010101" pitchFamily="49" charset="-122"/>
                  </a:rPr>
                  <a:t>一种基于密度的聚类方法，算法假设样本的类别划分可由样本</a:t>
                </a:r>
                <a:r>
                  <a:rPr lang="zh-CN" altLang="en-US" sz="2600" dirty="0" smtClean="0">
                    <a:latin typeface="楷体" panose="02010609060101010101" pitchFamily="49" charset="-122"/>
                    <a:ea typeface="楷体" panose="02010609060101010101" pitchFamily="49" charset="-122"/>
                  </a:rPr>
                  <a:t>之间分布</a:t>
                </a:r>
                <a:r>
                  <a:rPr lang="zh-CN" altLang="en-US" sz="2600" dirty="0">
                    <a:latin typeface="楷体" panose="02010609060101010101" pitchFamily="49" charset="-122"/>
                    <a:ea typeface="楷体" panose="02010609060101010101" pitchFamily="49" charset="-122"/>
                  </a:rPr>
                  <a:t>的紧密程度决定，紧密程度较高的样本被划分到相同簇，</a:t>
                </a:r>
                <a:r>
                  <a:rPr lang="zh-CN" altLang="en-US" sz="2600" dirty="0" smtClean="0">
                    <a:latin typeface="楷体" panose="02010609060101010101" pitchFamily="49" charset="-122"/>
                    <a:ea typeface="楷体" panose="02010609060101010101" pitchFamily="49" charset="-122"/>
                  </a:rPr>
                  <a:t>反之紧密</a:t>
                </a:r>
                <a:r>
                  <a:rPr lang="zh-CN" altLang="en-US" sz="2600" dirty="0">
                    <a:latin typeface="楷体" panose="02010609060101010101" pitchFamily="49" charset="-122"/>
                    <a:ea typeface="楷体" panose="02010609060101010101" pitchFamily="49" charset="-122"/>
                  </a:rPr>
                  <a:t>程度</a:t>
                </a:r>
                <a:r>
                  <a:rPr lang="zh-CN" altLang="en-US" sz="2600" dirty="0" smtClean="0">
                    <a:latin typeface="楷体" panose="02010609060101010101" pitchFamily="49" charset="-122"/>
                    <a:ea typeface="楷体" panose="02010609060101010101" pitchFamily="49" charset="-122"/>
                  </a:rPr>
                  <a:t>较低的</a:t>
                </a:r>
                <a:r>
                  <a:rPr lang="zh-CN" altLang="en-US" sz="2600" dirty="0">
                    <a:latin typeface="楷体" panose="02010609060101010101" pitchFamily="49" charset="-122"/>
                    <a:ea typeface="楷体" panose="02010609060101010101" pitchFamily="49" charset="-122"/>
                  </a:rPr>
                  <a:t>样本被划分到不同簇，</a:t>
                </a:r>
                <a:r>
                  <a:rPr lang="zh-CN" altLang="en-US" sz="2600" dirty="0" smtClean="0">
                    <a:latin typeface="楷体" panose="02010609060101010101" pitchFamily="49" charset="-122"/>
                    <a:ea typeface="楷体" panose="02010609060101010101" pitchFamily="49" charset="-122"/>
                  </a:rPr>
                  <a:t>最终通过</a:t>
                </a:r>
                <a:r>
                  <a:rPr lang="zh-CN" altLang="en-US" sz="2600" dirty="0">
                    <a:latin typeface="楷体" panose="02010609060101010101" pitchFamily="49" charset="-122"/>
                    <a:ea typeface="楷体" panose="02010609060101010101" pitchFamily="49" charset="-122"/>
                  </a:rPr>
                  <a:t>样本之间的紧密程度得到最终的聚类结果。</a:t>
                </a:r>
                <a:r>
                  <a:rPr lang="zh-CN" altLang="en-US" sz="2600" dirty="0" smtClean="0">
                    <a:latin typeface="楷体" panose="02010609060101010101" pitchFamily="49" charset="-122"/>
                    <a:ea typeface="楷体" panose="02010609060101010101" pitchFamily="49" charset="-122"/>
                  </a:rPr>
                  <a:t>由此可见</a:t>
                </a:r>
                <a:r>
                  <a:rPr lang="zh-CN" altLang="en-US" sz="2600" dirty="0">
                    <a:latin typeface="楷体" panose="02010609060101010101" pitchFamily="49" charset="-122"/>
                    <a:ea typeface="楷体" panose="02010609060101010101" pitchFamily="49" charset="-122"/>
                  </a:rPr>
                  <a:t>，紧密程度的刻画</a:t>
                </a:r>
                <a:r>
                  <a:rPr lang="zh-CN" altLang="en-US" sz="2600" dirty="0" smtClean="0">
                    <a:latin typeface="楷体" panose="02010609060101010101" pitchFamily="49" charset="-122"/>
                    <a:ea typeface="楷体" panose="02010609060101010101" pitchFamily="49" charset="-122"/>
                  </a:rPr>
                  <a:t>是</a:t>
                </a:r>
                <a:r>
                  <a:rPr lang="en-US" altLang="zh-CN" sz="2600" dirty="0" smtClean="0">
                    <a:latin typeface="楷体" panose="02010609060101010101" pitchFamily="49" charset="-122"/>
                    <a:ea typeface="楷体" panose="02010609060101010101" pitchFamily="49" charset="-122"/>
                  </a:rPr>
                  <a:t>DBSCAN</a:t>
                </a:r>
                <a:r>
                  <a:rPr lang="zh-CN" altLang="en-US" sz="2600" dirty="0" smtClean="0">
                    <a:latin typeface="楷体" panose="02010609060101010101" pitchFamily="49" charset="-122"/>
                    <a:ea typeface="楷体" panose="02010609060101010101" pitchFamily="49" charset="-122"/>
                  </a:rPr>
                  <a:t>算法</a:t>
                </a:r>
                <a:r>
                  <a:rPr lang="zh-CN" altLang="en-US" sz="2600" dirty="0">
                    <a:latin typeface="楷体" panose="02010609060101010101" pitchFamily="49" charset="-122"/>
                    <a:ea typeface="楷体" panose="02010609060101010101" pitchFamily="49" charset="-122"/>
                  </a:rPr>
                  <a:t>的核心</a:t>
                </a:r>
                <a:r>
                  <a:rPr lang="zh-CN" altLang="en-US" sz="2600" dirty="0" smtClean="0">
                    <a:latin typeface="楷体" panose="02010609060101010101" pitchFamily="49" charset="-122"/>
                    <a:ea typeface="楷体" panose="02010609060101010101" pitchFamily="49" charset="-122"/>
                  </a:rPr>
                  <a:t>。</a:t>
                </a:r>
                <a:endParaRPr lang="en-US" altLang="zh-CN" sz="2600" dirty="0" smtClean="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算法采用邻域描述样本集分布的紧密程度，邻域是由 </a:t>
                </a:r>
                <a:r>
                  <a:rPr lang="en-US" altLang="zh-CN" sz="2400" dirty="0" smtClean="0">
                    <a:latin typeface="楷体" panose="02010609060101010101" pitchFamily="49" charset="-122"/>
                    <a:ea typeface="楷体" panose="02010609060101010101" pitchFamily="49" charset="-122"/>
                  </a:rPr>
                  <a:t>(</a:t>
                </a:r>
                <a14:m>
                  <m:oMath xmlns:m="http://schemas.openxmlformats.org/officeDocument/2006/math">
                    <m:r>
                      <a:rPr lang="zh-CN" altLang="en-US" sz="2400" i="1" smtClean="0">
                        <a:latin typeface="Cambria Math" panose="02040503050406030204" pitchFamily="18" charset="0"/>
                        <a:ea typeface="楷体" panose="02010609060101010101" pitchFamily="49" charset="-122"/>
                      </a:rPr>
                      <m:t>𝜖</m:t>
                    </m:r>
                  </m:oMath>
                </a14:m>
                <a:r>
                  <a:rPr lang="en-US" altLang="zh-CN" sz="2400" dirty="0" smtClean="0">
                    <a:latin typeface="楷体" panose="02010609060101010101" pitchFamily="49" charset="-122"/>
                    <a:ea typeface="楷体" panose="02010609060101010101" pitchFamily="49" charset="-122"/>
                  </a:rPr>
                  <a:t>,M</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表示，</a:t>
                </a:r>
                <a:r>
                  <a:rPr lang="zh-CN" altLang="en-US" sz="2400" dirty="0" smtClean="0">
                    <a:latin typeface="楷体" panose="02010609060101010101" pitchFamily="49" charset="-122"/>
                    <a:ea typeface="楷体" panose="02010609060101010101" pitchFamily="49" charset="-122"/>
                  </a:rPr>
                  <a:t>其含义</a:t>
                </a:r>
                <a:r>
                  <a:rPr lang="zh-CN" altLang="en-US" sz="2400" dirty="0">
                    <a:latin typeface="楷体" panose="02010609060101010101" pitchFamily="49" charset="-122"/>
                    <a:ea typeface="楷体" panose="02010609060101010101" pitchFamily="49" charset="-122"/>
                  </a:rPr>
                  <a:t>是某一</a:t>
                </a:r>
                <a:r>
                  <a:rPr lang="zh-CN" altLang="en-US" sz="2400" dirty="0" smtClean="0">
                    <a:latin typeface="楷体" panose="02010609060101010101" pitchFamily="49" charset="-122"/>
                    <a:ea typeface="楷体" panose="02010609060101010101" pitchFamily="49" charset="-122"/>
                  </a:rPr>
                  <a:t>样本</a:t>
                </a:r>
                <a14:m>
                  <m:oMath xmlns:m="http://schemas.openxmlformats.org/officeDocument/2006/math">
                    <m:r>
                      <a:rPr lang="zh-CN" altLang="en-US" sz="2400" i="1" smtClean="0">
                        <a:latin typeface="Cambria Math" panose="02040503050406030204" pitchFamily="18" charset="0"/>
                        <a:ea typeface="楷体" panose="02010609060101010101" pitchFamily="49" charset="-122"/>
                      </a:rPr>
                      <m:t>𝜀</m:t>
                    </m:r>
                  </m:oMath>
                </a14:m>
                <a:r>
                  <a:rPr lang="zh-CN" altLang="en-US" sz="2400" dirty="0" smtClean="0">
                    <a:latin typeface="楷体" panose="02010609060101010101" pitchFamily="49" charset="-122"/>
                    <a:ea typeface="楷体" panose="02010609060101010101" pitchFamily="49" charset="-122"/>
                  </a:rPr>
                  <a:t>邻域</a:t>
                </a:r>
                <a:r>
                  <a:rPr lang="zh-CN" altLang="en-US" sz="2400" dirty="0">
                    <a:latin typeface="楷体" panose="02010609060101010101" pitchFamily="49" charset="-122"/>
                    <a:ea typeface="楷体" panose="02010609060101010101" pitchFamily="49" charset="-122"/>
                  </a:rPr>
                  <a:t>内的样本个数不超过 </a:t>
                </a:r>
                <a:r>
                  <a:rPr lang="en-US" altLang="zh-CN" sz="2400" dirty="0" smtClean="0">
                    <a:latin typeface="楷体" panose="02010609060101010101" pitchFamily="49" charset="-122"/>
                    <a:ea typeface="楷体" panose="02010609060101010101" pitchFamily="49" charset="-122"/>
                  </a:rPr>
                  <a:t>M</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2400" dirty="0" smtClean="0">
                    <a:latin typeface="楷体" panose="02010609060101010101" pitchFamily="49" charset="-122"/>
                    <a:ea typeface="楷体" panose="02010609060101010101" pitchFamily="49" charset="-122"/>
                  </a:rPr>
                  <a:t>下面</a:t>
                </a:r>
                <a:r>
                  <a:rPr lang="zh-CN" altLang="en-US" sz="2400" dirty="0">
                    <a:latin typeface="楷体" panose="02010609060101010101" pitchFamily="49" charset="-122"/>
                    <a:ea typeface="楷体" panose="02010609060101010101" pitchFamily="49" charset="-122"/>
                  </a:rPr>
                  <a:t>给出</a:t>
                </a:r>
                <a:r>
                  <a:rPr lang="zh-CN" altLang="en-US" sz="2400" dirty="0" smtClean="0">
                    <a:latin typeface="楷体" panose="02010609060101010101" pitchFamily="49" charset="-122"/>
                    <a:ea typeface="楷体" panose="02010609060101010101" pitchFamily="49" charset="-122"/>
                  </a:rPr>
                  <a:t>样本集</a:t>
                </a:r>
                <a14:m>
                  <m:oMath xmlns:m="http://schemas.openxmlformats.org/officeDocument/2006/math">
                    <m:r>
                      <a:rPr lang="en-US" altLang="zh-CN" sz="2400" b="0" i="1" smtClean="0">
                        <a:latin typeface="Cambria Math" panose="02040503050406030204" pitchFamily="18" charset="0"/>
                        <a:ea typeface="楷体" panose="02010609060101010101" pitchFamily="49" charset="-122"/>
                      </a:rPr>
                      <m:t>𝑋</m:t>
                    </m:r>
                    <m:r>
                      <a:rPr lang="en-US" altLang="zh-CN" sz="2400" b="0" i="1" smtClean="0">
                        <a:latin typeface="Cambria Math" panose="02040503050406030204" pitchFamily="18" charset="0"/>
                        <a:ea typeface="楷体" panose="02010609060101010101" pitchFamily="49" charset="-122"/>
                      </a:rPr>
                      <m:t>=</m:t>
                    </m:r>
                    <m:sSup>
                      <m:sSupPr>
                        <m:ctrlPr>
                          <a:rPr lang="en-US" altLang="zh-CN" sz="2400" b="0" i="1" smtClean="0">
                            <a:latin typeface="Cambria Math" panose="02040503050406030204" pitchFamily="18" charset="0"/>
                            <a:ea typeface="楷体" panose="02010609060101010101" pitchFamily="49" charset="-122"/>
                          </a:rPr>
                        </m:ctrlPr>
                      </m:sSupPr>
                      <m:e>
                        <m:r>
                          <a:rPr lang="en-US" altLang="zh-CN" sz="2400" b="0" i="1" smtClean="0">
                            <a:latin typeface="Cambria Math" panose="02040503050406030204" pitchFamily="18" charset="0"/>
                            <a:ea typeface="楷体" panose="02010609060101010101" pitchFamily="49" charset="-122"/>
                          </a:rPr>
                          <m:t>(</m:t>
                        </m:r>
                        <m:sSub>
                          <m:sSubPr>
                            <m:ctrlPr>
                              <a:rPr lang="en-US" altLang="zh-CN" sz="2400" b="0" i="1" smtClean="0">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𝑋</m:t>
                            </m:r>
                          </m:e>
                          <m:sub>
                            <m:r>
                              <a:rPr lang="en-US" altLang="zh-CN" sz="2400" b="0" i="1" smtClean="0">
                                <a:latin typeface="Cambria Math" panose="02040503050406030204" pitchFamily="18" charset="0"/>
                                <a:ea typeface="楷体" panose="02010609060101010101" pitchFamily="49" charset="-122"/>
                              </a:rPr>
                              <m:t>1</m:t>
                            </m:r>
                          </m:sub>
                        </m:sSub>
                        <m:r>
                          <a:rPr lang="en-US" altLang="zh-CN" sz="2400" b="0" i="1" smtClean="0">
                            <a:latin typeface="Cambria Math" panose="02040503050406030204" pitchFamily="18" charset="0"/>
                            <a:ea typeface="楷体" panose="02010609060101010101" pitchFamily="49" charset="-122"/>
                          </a:rPr>
                          <m:t>,</m:t>
                        </m:r>
                        <m:r>
                          <a:rPr lang="en-US" altLang="zh-CN" sz="2400" b="0" i="1" smtClean="0">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b="0" i="1" smtClean="0">
                                <a:solidFill>
                                  <a:srgbClr val="000000"/>
                                </a:solidFill>
                                <a:latin typeface="Cambria Math" panose="02040503050406030204" pitchFamily="18" charset="0"/>
                                <a:ea typeface="楷体" panose="02010609060101010101" pitchFamily="49" charset="-122"/>
                              </a:rPr>
                              <m:t>𝑛</m:t>
                            </m:r>
                          </m:sub>
                        </m:sSub>
                        <m:r>
                          <a:rPr lang="en-US" altLang="zh-CN" sz="2400" b="0" i="1" smtClean="0">
                            <a:latin typeface="Cambria Math" panose="02040503050406030204" pitchFamily="18" charset="0"/>
                            <a:ea typeface="楷体" panose="02010609060101010101" pitchFamily="49" charset="-122"/>
                          </a:rPr>
                          <m:t>)</m:t>
                        </m:r>
                      </m:e>
                      <m:sup>
                        <m:r>
                          <a:rPr lang="en-US" altLang="zh-CN" sz="2400" b="0" i="1" smtClean="0">
                            <a:latin typeface="Cambria Math" panose="02040503050406030204" pitchFamily="18" charset="0"/>
                            <a:ea typeface="楷体" panose="02010609060101010101" pitchFamily="49" charset="-122"/>
                          </a:rPr>
                          <m:t>𝑇</m:t>
                        </m:r>
                      </m:sup>
                    </m:sSup>
                  </m:oMath>
                </a14:m>
                <a:r>
                  <a:rPr lang="zh-CN" altLang="en-US" sz="2400" dirty="0" smtClean="0">
                    <a:latin typeface="楷体" panose="02010609060101010101" pitchFamily="49" charset="-122"/>
                    <a:ea typeface="楷体" panose="02010609060101010101" pitchFamily="49" charset="-122"/>
                  </a:rPr>
                  <a:t>紧密</a:t>
                </a:r>
                <a:r>
                  <a:rPr lang="zh-CN" altLang="en-US" sz="2400" dirty="0">
                    <a:latin typeface="楷体" panose="02010609060101010101" pitchFamily="49" charset="-122"/>
                    <a:ea typeface="楷体" panose="02010609060101010101" pitchFamily="49" charset="-122"/>
                  </a:rPr>
                  <a:t>程度描述的相关定义： </a:t>
                </a:r>
                <a:endParaRPr lang="zh-CN" altLang="en-US" sz="2400" dirty="0">
                  <a:latin typeface="楷体" panose="02010609060101010101" pitchFamily="49" charset="-122"/>
                  <a:ea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391427" y="1337377"/>
                <a:ext cx="9971773" cy="4401205"/>
              </a:xfrm>
              <a:prstGeom prst="rect">
                <a:avLst/>
              </a:prstGeom>
              <a:blipFill rotWithShape="1">
                <a:blip r:embed="rId1"/>
                <a:stretch>
                  <a:fillRect l="-3" t="-2" b="2"/>
                </a:stretch>
              </a:blipFill>
            </p:spPr>
            <p:txBody>
              <a:bodyPr/>
              <a:lstStyle/>
              <a:p>
                <a:r>
                  <a:rPr lang="zh-CN" altLang="en-US">
                    <a:noFill/>
                  </a:rPr>
                  <a:t> </a:t>
                </a:r>
              </a:p>
            </p:txBody>
          </p:sp>
        </mc:Fallback>
      </mc:AlternateContent>
    </p:spTree>
  </p:cSld>
  <p:clrMapOvr>
    <a:masterClrMapping/>
  </p:clrMapOvr>
  <p:transition spd="slow">
    <p:pu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46249" y="1381057"/>
            <a:ext cx="8501511" cy="4325517"/>
          </a:xfrm>
          <a:prstGeom prst="rect">
            <a:avLst/>
          </a:prstGeom>
        </p:spPr>
      </p:pic>
    </p:spTree>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t="2460" r="5111"/>
          <a:stretch>
            <a:fillRect/>
          </a:stretch>
        </p:blipFill>
        <p:spPr>
          <a:xfrm>
            <a:off x="8270240" y="60960"/>
            <a:ext cx="2865120" cy="2418080"/>
          </a:xfrm>
          <a:prstGeom prst="rect">
            <a:avLst/>
          </a:prstGeom>
        </p:spPr>
      </p:pic>
      <p:sp>
        <p:nvSpPr>
          <p:cNvPr id="6" name="矩形 5"/>
          <p:cNvSpPr/>
          <p:nvPr/>
        </p:nvSpPr>
        <p:spPr>
          <a:xfrm>
            <a:off x="0" y="2468880"/>
            <a:ext cx="12049760" cy="3785652"/>
          </a:xfrm>
          <a:prstGeom prst="rect">
            <a:avLst/>
          </a:prstGeom>
        </p:spPr>
        <p:txBody>
          <a:bodyPr wrap="square">
            <a:spAutoFit/>
          </a:bodyPr>
          <a:lstStyle/>
          <a:p>
            <a:pPr marL="285750" indent="-28575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上图</a:t>
            </a:r>
            <a:r>
              <a:rPr lang="en-US" altLang="zh-CN" sz="2400" dirty="0">
                <a:latin typeface="楷体" panose="02010609060101010101" pitchFamily="49" charset="-122"/>
                <a:ea typeface="楷体" panose="02010609060101010101" pitchFamily="49" charset="-122"/>
              </a:rPr>
              <a:t>1.5</a:t>
            </a:r>
            <a:r>
              <a:rPr lang="zh-CN" altLang="en-US" sz="2400" dirty="0">
                <a:latin typeface="楷体" panose="02010609060101010101" pitchFamily="49" charset="-122"/>
                <a:ea typeface="楷体" panose="02010609060101010101" pitchFamily="49" charset="-122"/>
              </a:rPr>
              <a:t>描述了上述基本概念，如图所示，样本 </a:t>
            </a:r>
            <a:r>
              <a:rPr lang="en-US" altLang="zh-CN" sz="2400" dirty="0">
                <a:latin typeface="楷体" panose="02010609060101010101" pitchFamily="49" charset="-122"/>
                <a:ea typeface="楷体" panose="02010609060101010101" pitchFamily="49" charset="-122"/>
              </a:rPr>
              <a:t>A</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B </a:t>
            </a:r>
            <a:r>
              <a:rPr lang="zh-CN" altLang="en-US" sz="2400" dirty="0">
                <a:latin typeface="楷体" panose="02010609060101010101" pitchFamily="49" charset="-122"/>
                <a:ea typeface="楷体" panose="02010609060101010101" pitchFamily="49" charset="-122"/>
              </a:rPr>
              <a:t>和 </a:t>
            </a:r>
            <a:r>
              <a:rPr lang="en-US" altLang="zh-CN" sz="2400" dirty="0">
                <a:latin typeface="楷体" panose="02010609060101010101" pitchFamily="49" charset="-122"/>
                <a:ea typeface="楷体" panose="02010609060101010101" pitchFamily="49" charset="-122"/>
              </a:rPr>
              <a:t>O </a:t>
            </a:r>
            <a:r>
              <a:rPr lang="zh-CN" altLang="en-US" sz="2400" dirty="0">
                <a:latin typeface="楷体" panose="02010609060101010101" pitchFamily="49" charset="-122"/>
                <a:ea typeface="楷体" panose="02010609060101010101" pitchFamily="49" charset="-122"/>
              </a:rPr>
              <a:t>均是核心对象，</a:t>
            </a:r>
            <a:r>
              <a:rPr lang="en-US" altLang="zh-CN" sz="2400" dirty="0">
                <a:latin typeface="楷体" panose="02010609060101010101" pitchFamily="49" charset="-122"/>
                <a:ea typeface="楷体" panose="02010609060101010101" pitchFamily="49" charset="-122"/>
              </a:rPr>
              <a:t>Y </a:t>
            </a:r>
            <a:r>
              <a:rPr lang="zh-CN" altLang="en-US" sz="2400" dirty="0" smtClean="0">
                <a:latin typeface="楷体" panose="02010609060101010101" pitchFamily="49" charset="-122"/>
                <a:ea typeface="楷体" panose="02010609060101010101" pitchFamily="49" charset="-122"/>
              </a:rPr>
              <a:t>由</a:t>
            </a:r>
            <a:r>
              <a:rPr lang="en-US" altLang="zh-CN" sz="2400" dirty="0" smtClean="0">
                <a:latin typeface="楷体" panose="02010609060101010101" pitchFamily="49" charset="-122"/>
                <a:ea typeface="楷体" panose="02010609060101010101" pitchFamily="49" charset="-122"/>
              </a:rPr>
              <a:t>A </a:t>
            </a:r>
            <a:r>
              <a:rPr lang="zh-CN" altLang="en-US" sz="2400" dirty="0">
                <a:latin typeface="楷体" panose="02010609060101010101" pitchFamily="49" charset="-122"/>
                <a:ea typeface="楷体" panose="02010609060101010101" pitchFamily="49" charset="-122"/>
              </a:rPr>
              <a:t>密度直达，</a:t>
            </a:r>
            <a:r>
              <a:rPr lang="en-US" altLang="zh-CN" sz="2400" dirty="0">
                <a:latin typeface="楷体" panose="02010609060101010101" pitchFamily="49" charset="-122"/>
                <a:ea typeface="楷体" panose="02010609060101010101" pitchFamily="49" charset="-122"/>
              </a:rPr>
              <a:t>A </a:t>
            </a:r>
            <a:r>
              <a:rPr lang="zh-CN" altLang="en-US" sz="2400" dirty="0">
                <a:latin typeface="楷体" panose="02010609060101010101" pitchFamily="49" charset="-122"/>
                <a:ea typeface="楷体" panose="02010609060101010101" pitchFamily="49" charset="-122"/>
              </a:rPr>
              <a:t>和 </a:t>
            </a:r>
            <a:r>
              <a:rPr lang="en-US" altLang="zh-CN" sz="2400" dirty="0">
                <a:latin typeface="楷体" panose="02010609060101010101" pitchFamily="49" charset="-122"/>
                <a:ea typeface="楷体" panose="02010609060101010101" pitchFamily="49" charset="-122"/>
              </a:rPr>
              <a:t>B </a:t>
            </a:r>
            <a:r>
              <a:rPr lang="zh-CN" altLang="en-US" sz="2400" dirty="0">
                <a:latin typeface="楷体" panose="02010609060101010101" pitchFamily="49" charset="-122"/>
                <a:ea typeface="楷体" panose="02010609060101010101" pitchFamily="49" charset="-122"/>
              </a:rPr>
              <a:t>由 </a:t>
            </a:r>
            <a:r>
              <a:rPr lang="en-US" altLang="zh-CN" sz="2400" dirty="0">
                <a:latin typeface="楷体" panose="02010609060101010101" pitchFamily="49" charset="-122"/>
                <a:ea typeface="楷体" panose="02010609060101010101" pitchFamily="49" charset="-122"/>
              </a:rPr>
              <a:t>O </a:t>
            </a:r>
            <a:r>
              <a:rPr lang="zh-CN" altLang="en-US" sz="2400" dirty="0">
                <a:latin typeface="楷体" panose="02010609060101010101" pitchFamily="49" charset="-122"/>
                <a:ea typeface="楷体" panose="02010609060101010101" pitchFamily="49" charset="-122"/>
              </a:rPr>
              <a:t>密度直达，</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由 </a:t>
            </a:r>
            <a:r>
              <a:rPr lang="en-US" altLang="zh-CN" sz="2400" dirty="0">
                <a:latin typeface="楷体" panose="02010609060101010101" pitchFamily="49" charset="-122"/>
                <a:ea typeface="楷体" panose="02010609060101010101" pitchFamily="49" charset="-122"/>
              </a:rPr>
              <a:t>B </a:t>
            </a:r>
            <a:r>
              <a:rPr lang="zh-CN" altLang="en-US" sz="2400" dirty="0">
                <a:latin typeface="楷体" panose="02010609060101010101" pitchFamily="49" charset="-122"/>
                <a:ea typeface="楷体" panose="02010609060101010101" pitchFamily="49" charset="-122"/>
              </a:rPr>
              <a:t>密度直达；</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和 </a:t>
            </a:r>
            <a:r>
              <a:rPr lang="en-US" altLang="zh-CN" sz="2400" dirty="0">
                <a:latin typeface="楷体" panose="02010609060101010101" pitchFamily="49" charset="-122"/>
                <a:ea typeface="楷体" panose="02010609060101010101" pitchFamily="49" charset="-122"/>
              </a:rPr>
              <a:t>Y </a:t>
            </a:r>
            <a:r>
              <a:rPr lang="zh-CN" altLang="en-US" sz="2400" dirty="0">
                <a:latin typeface="楷体" panose="02010609060101010101" pitchFamily="49" charset="-122"/>
                <a:ea typeface="楷体" panose="02010609060101010101" pitchFamily="49" charset="-122"/>
              </a:rPr>
              <a:t>均由 </a:t>
            </a:r>
            <a:r>
              <a:rPr lang="en-US" altLang="zh-CN" sz="2400" dirty="0">
                <a:latin typeface="楷体" panose="02010609060101010101" pitchFamily="49" charset="-122"/>
                <a:ea typeface="楷体" panose="02010609060101010101" pitchFamily="49" charset="-122"/>
              </a:rPr>
              <a:t>O </a:t>
            </a:r>
            <a:r>
              <a:rPr lang="zh-CN" altLang="en-US" sz="2400" dirty="0">
                <a:latin typeface="楷体" panose="02010609060101010101" pitchFamily="49" charset="-122"/>
                <a:ea typeface="楷体" panose="02010609060101010101" pitchFamily="49" charset="-122"/>
              </a:rPr>
              <a:t>密度</a:t>
            </a:r>
            <a:r>
              <a:rPr lang="zh-CN" altLang="en-US" sz="2400" dirty="0" smtClean="0">
                <a:latin typeface="楷体" panose="02010609060101010101" pitchFamily="49" charset="-122"/>
                <a:ea typeface="楷体" panose="02010609060101010101" pitchFamily="49" charset="-122"/>
              </a:rPr>
              <a:t>可达</a:t>
            </a:r>
            <a:r>
              <a:rPr lang="zh-CN" altLang="en-US" sz="2400" dirty="0">
                <a:latin typeface="楷体" panose="02010609060101010101" pitchFamily="49" charset="-122"/>
                <a:ea typeface="楷体" panose="02010609060101010101" pitchFamily="49" charset="-122"/>
              </a:rPr>
              <a:t>；</a:t>
            </a:r>
            <a:r>
              <a:rPr lang="en-US" altLang="zh-CN" sz="2400" dirty="0">
                <a:latin typeface="楷体" panose="02010609060101010101" pitchFamily="49" charset="-122"/>
                <a:ea typeface="楷体" panose="02010609060101010101" pitchFamily="49" charset="-122"/>
              </a:rPr>
              <a:t>X </a:t>
            </a:r>
            <a:r>
              <a:rPr lang="zh-CN" altLang="en-US" sz="2400" dirty="0">
                <a:latin typeface="楷体" panose="02010609060101010101" pitchFamily="49" charset="-122"/>
                <a:ea typeface="楷体" panose="02010609060101010101" pitchFamily="49" charset="-122"/>
              </a:rPr>
              <a:t>与 </a:t>
            </a:r>
            <a:r>
              <a:rPr lang="en-US" altLang="zh-CN" sz="2400" dirty="0">
                <a:latin typeface="楷体" panose="02010609060101010101" pitchFamily="49" charset="-122"/>
                <a:ea typeface="楷体" panose="02010609060101010101" pitchFamily="49" charset="-122"/>
              </a:rPr>
              <a:t>Y </a:t>
            </a:r>
            <a:r>
              <a:rPr lang="zh-CN" altLang="en-US" sz="2400" dirty="0">
                <a:latin typeface="楷体" panose="02010609060101010101" pitchFamily="49" charset="-122"/>
                <a:ea typeface="楷体" panose="02010609060101010101" pitchFamily="49" charset="-122"/>
              </a:rPr>
              <a:t>密度相连。</a:t>
            </a: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基于上述基本概念，可以给出 </a:t>
            </a: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算法中簇的定义：由密度可达关系</a:t>
            </a:r>
            <a:r>
              <a:rPr lang="zh-CN" altLang="en-US" sz="2400" dirty="0" smtClean="0">
                <a:latin typeface="楷体" panose="02010609060101010101" pitchFamily="49" charset="-122"/>
                <a:ea typeface="楷体" panose="02010609060101010101" pitchFamily="49" charset="-122"/>
              </a:rPr>
              <a:t>导出的</a:t>
            </a:r>
            <a:r>
              <a:rPr lang="zh-CN" altLang="en-US" sz="2400" dirty="0">
                <a:latin typeface="楷体" panose="02010609060101010101" pitchFamily="49" charset="-122"/>
                <a:ea typeface="楷体" panose="02010609060101010101" pitchFamily="49" charset="-122"/>
              </a:rPr>
              <a:t>最大密度相连的样本集合，即为聚类结果的一个簇。</a:t>
            </a:r>
            <a:endParaRPr lang="zh-CN" altLang="en-US" sz="24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算法的目标是从样本集中找出所有满足簇定义的簇划分，</a:t>
            </a:r>
            <a:r>
              <a:rPr lang="zh-CN" altLang="en-US" sz="2400" dirty="0" smtClean="0">
                <a:latin typeface="楷体" panose="02010609060101010101" pitchFamily="49" charset="-122"/>
                <a:ea typeface="楷体" panose="02010609060101010101" pitchFamily="49" charset="-122"/>
              </a:rPr>
              <a:t>由此可见</a:t>
            </a:r>
            <a:r>
              <a:rPr lang="en-US" altLang="zh-CN" sz="2400" dirty="0" smtClean="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不需要预先给定簇划分的个数。在寻找簇划分时，</a:t>
            </a:r>
            <a:r>
              <a:rPr lang="en-US" altLang="zh-CN" sz="2400" dirty="0">
                <a:latin typeface="楷体" panose="02010609060101010101" pitchFamily="49" charset="-122"/>
                <a:ea typeface="楷体" panose="02010609060101010101" pitchFamily="49" charset="-122"/>
              </a:rPr>
              <a:t>DBSCAN </a:t>
            </a:r>
            <a:r>
              <a:rPr lang="zh-CN" altLang="en-US" sz="2400" dirty="0">
                <a:latin typeface="楷体" panose="02010609060101010101" pitchFamily="49" charset="-122"/>
                <a:ea typeface="楷体" panose="02010609060101010101" pitchFamily="49" charset="-122"/>
              </a:rPr>
              <a:t>从样本集</a:t>
            </a:r>
            <a:r>
              <a:rPr lang="zh-CN" altLang="en-US" sz="2400" dirty="0" smtClean="0">
                <a:latin typeface="楷体" panose="02010609060101010101" pitchFamily="49" charset="-122"/>
                <a:ea typeface="楷体" panose="02010609060101010101" pitchFamily="49" charset="-122"/>
              </a:rPr>
              <a:t>中选择</a:t>
            </a:r>
            <a:r>
              <a:rPr lang="zh-CN" altLang="en-US" sz="2400" dirty="0">
                <a:latin typeface="楷体" panose="02010609060101010101" pitchFamily="49" charset="-122"/>
                <a:ea typeface="楷体" panose="02010609060101010101" pitchFamily="49" charset="-122"/>
              </a:rPr>
              <a:t>一个没有被划分的核心对象作为“种子”，寻找由该核心对象密度可达的所有</a:t>
            </a:r>
            <a:r>
              <a:rPr lang="zh-CN" altLang="en-US" sz="2400" dirty="0" smtClean="0">
                <a:latin typeface="楷体" panose="02010609060101010101" pitchFamily="49" charset="-122"/>
                <a:ea typeface="楷体" panose="02010609060101010101" pitchFamily="49" charset="-122"/>
              </a:rPr>
              <a:t>样本</a:t>
            </a:r>
            <a:r>
              <a:rPr lang="zh-CN" altLang="en-US" sz="2400" dirty="0">
                <a:latin typeface="楷体" panose="02010609060101010101" pitchFamily="49" charset="-122"/>
                <a:ea typeface="楷体" panose="02010609060101010101" pitchFamily="49" charset="-122"/>
              </a:rPr>
              <a:t>构成一个样本子集，即为一个簇划分；然后选择另外一个没有被划分的核心</a:t>
            </a:r>
            <a:r>
              <a:rPr lang="zh-CN" altLang="en-US" sz="2400" dirty="0" smtClean="0">
                <a:latin typeface="楷体" panose="02010609060101010101" pitchFamily="49" charset="-122"/>
                <a:ea typeface="楷体" panose="02010609060101010101" pitchFamily="49" charset="-122"/>
              </a:rPr>
              <a:t>对象作为</a:t>
            </a:r>
            <a:r>
              <a:rPr lang="zh-CN" altLang="en-US" sz="2400" dirty="0">
                <a:latin typeface="楷体" panose="02010609060101010101" pitchFamily="49" charset="-122"/>
                <a:ea typeface="楷体" panose="02010609060101010101" pitchFamily="49" charset="-122"/>
              </a:rPr>
              <a:t>” 种子”，依次进行下去，直到所有核心对象均被划分为止。</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7028" y="949854"/>
            <a:ext cx="6863212" cy="5436207"/>
          </a:xfrm>
          <a:prstGeom prst="rect">
            <a:avLst/>
          </a:prstGeom>
        </p:spPr>
      </p:pic>
    </p:spTree>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8</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1" y="3657589"/>
            <a:ext cx="9885680" cy="1887696"/>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 </a:t>
            </a:r>
            <a:r>
              <a:rPr lang="zh-CN" altLang="en-US" sz="8000" b="1" dirty="0" smtClean="0">
                <a:solidFill>
                  <a:schemeClr val="accent3"/>
                </a:solidFill>
                <a:latin typeface="楷体" panose="02010609060101010101" pitchFamily="49" charset="-122"/>
                <a:ea typeface="楷体" panose="02010609060101010101" pitchFamily="49" charset="-122"/>
              </a:rPr>
              <a:t>其他类型聚类方法</a:t>
            </a:r>
            <a:r>
              <a:rPr lang="en-US" altLang="zh-CN" sz="4000" b="1" dirty="0" smtClean="0">
                <a:solidFill>
                  <a:schemeClr val="bg2">
                    <a:lumMod val="50000"/>
                  </a:schemeClr>
                </a:solidFill>
                <a:cs typeface="Times New Roman" panose="02020603050405020304" pitchFamily="18" charset="0"/>
              </a:rPr>
              <a:t> </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      Other </a:t>
            </a:r>
            <a:r>
              <a:rPr lang="en-US" altLang="zh-CN" sz="4000" b="1" dirty="0">
                <a:solidFill>
                  <a:schemeClr val="bg2">
                    <a:lumMod val="50000"/>
                  </a:schemeClr>
                </a:solidFill>
                <a:cs typeface="Times New Roman" panose="02020603050405020304" pitchFamily="18" charset="0"/>
              </a:rPr>
              <a:t>types of clustering methods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6875"/>
            <a:ext cx="11715994" cy="1631216"/>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聚类方法多种多样，针对不同的应用场景可能会产生比传统聚类方法更好的</a:t>
            </a:r>
            <a:r>
              <a:rPr lang="zh-CN" altLang="en-US" sz="2400" dirty="0" smtClean="0">
                <a:latin typeface="楷体" panose="02010609060101010101" pitchFamily="49" charset="-122"/>
                <a:ea typeface="楷体" panose="02010609060101010101" pitchFamily="49" charset="-122"/>
              </a:rPr>
              <a:t>算法</a:t>
            </a:r>
            <a:r>
              <a:rPr lang="zh-CN" altLang="en-US" sz="2400" dirty="0">
                <a:latin typeface="楷体" panose="02010609060101010101" pitchFamily="49" charset="-122"/>
                <a:ea typeface="楷体" panose="02010609060101010101" pitchFamily="49" charset="-122"/>
              </a:rPr>
              <a:t>，因此在使用聚类方法解决实际问题时，应当根据问题本身的特点选择合适的聚 类方法。本节将介绍其他几种常用的聚类方法。 </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矩形 2"/>
          <p:cNvSpPr/>
          <p:nvPr/>
        </p:nvSpPr>
        <p:spPr>
          <a:xfrm>
            <a:off x="3547691" y="2696544"/>
            <a:ext cx="409919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 混合型数据聚类方法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1"/>
          <p:cNvSpPr txBox="1"/>
          <p:nvPr/>
        </p:nvSpPr>
        <p:spPr>
          <a:xfrm>
            <a:off x="0" y="3456075"/>
            <a:ext cx="11715994" cy="2580835"/>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在实际应用中，数据集通常是由数值型和分类型特征组成，尤其是当数据集</a:t>
            </a:r>
            <a:r>
              <a:rPr lang="zh-CN" altLang="en-US" sz="2400" dirty="0" smtClean="0">
                <a:latin typeface="楷体" panose="02010609060101010101" pitchFamily="49" charset="-122"/>
                <a:ea typeface="楷体" panose="02010609060101010101" pitchFamily="49" charset="-122"/>
              </a:rPr>
              <a:t>是由</a:t>
            </a:r>
            <a:r>
              <a:rPr lang="zh-CN" altLang="en-US" sz="2400" dirty="0">
                <a:latin typeface="楷体" panose="02010609060101010101" pitchFamily="49" charset="-122"/>
                <a:ea typeface="楷体" panose="02010609060101010101" pitchFamily="49" charset="-122"/>
              </a:rPr>
              <a:t>多源数据集成而得时，如医疗数据（包括病人个人信息：姓名、学历、职业、</a:t>
            </a:r>
            <a:r>
              <a:rPr lang="zh-CN" altLang="en-US" sz="2400" dirty="0" smtClean="0">
                <a:latin typeface="楷体" panose="02010609060101010101" pitchFamily="49" charset="-122"/>
                <a:ea typeface="楷体" panose="02010609060101010101" pitchFamily="49" charset="-122"/>
              </a:rPr>
              <a:t>收入情况</a:t>
            </a:r>
            <a:r>
              <a:rPr lang="zh-CN" altLang="en-US" sz="2400" dirty="0">
                <a:latin typeface="楷体" panose="02010609060101010101" pitchFamily="49" charset="-122"/>
                <a:ea typeface="楷体" panose="02010609060101010101" pitchFamily="49" charset="-122"/>
              </a:rPr>
              <a:t>等；医疗监测数据：血常规、血脂等）、客户数据（包括客户的年龄、性别、</a:t>
            </a:r>
            <a:r>
              <a:rPr lang="zh-CN" altLang="en-US" sz="2400" dirty="0" smtClean="0">
                <a:latin typeface="楷体" panose="02010609060101010101" pitchFamily="49" charset="-122"/>
                <a:ea typeface="楷体" panose="02010609060101010101" pitchFamily="49" charset="-122"/>
              </a:rPr>
              <a:t>种族</a:t>
            </a:r>
            <a:r>
              <a:rPr lang="zh-CN" altLang="en-US" sz="2400" dirty="0">
                <a:latin typeface="楷体" panose="02010609060101010101" pitchFamily="49" charset="-122"/>
                <a:ea typeface="楷体" panose="02010609060101010101" pitchFamily="49" charset="-122"/>
              </a:rPr>
              <a:t>、消费记录、消费频次、消费金额等）等。针对这种混合型数据进行聚类分析时</a:t>
            </a:r>
            <a:r>
              <a:rPr lang="zh-CN" altLang="en-US" sz="2400" dirty="0" smtClean="0">
                <a:latin typeface="楷体" panose="02010609060101010101" pitchFamily="49" charset="-122"/>
                <a:ea typeface="楷体" panose="02010609060101010101" pitchFamily="49" charset="-122"/>
              </a:rPr>
              <a:t>需进行</a:t>
            </a:r>
            <a:r>
              <a:rPr lang="zh-CN" altLang="en-US" sz="2400" dirty="0">
                <a:latin typeface="楷体" panose="02010609060101010101" pitchFamily="49" charset="-122"/>
                <a:ea typeface="楷体" panose="02010609060101010101" pitchFamily="49" charset="-122"/>
              </a:rPr>
              <a:t>特殊处理，本节介绍一种常用的混合型数据聚类方法：</a:t>
            </a:r>
            <a:r>
              <a:rPr lang="en-US" altLang="zh-CN" sz="2400" dirty="0">
                <a:latin typeface="楷体" panose="02010609060101010101" pitchFamily="49" charset="-122"/>
                <a:ea typeface="楷体" panose="02010609060101010101" pitchFamily="49" charset="-122"/>
              </a:rPr>
              <a:t>K-prototypes</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783995"/>
                <a:ext cx="11715994" cy="5529719"/>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K-prototypes </a:t>
                </a:r>
                <a:r>
                  <a:rPr lang="zh-CN" altLang="en-US" sz="2400" dirty="0">
                    <a:latin typeface="楷体" panose="02010609060101010101" pitchFamily="49" charset="-122"/>
                    <a:ea typeface="楷体" panose="02010609060101010101" pitchFamily="49" charset="-122"/>
                  </a:rPr>
                  <a:t>是基于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均值方法的一种可以处理混合数据的聚类方法。与 </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聚类方法相比，主要存在两点不同：（</a:t>
                </a:r>
                <a:r>
                  <a:rPr lang="en-US" altLang="zh-CN" sz="2400" dirty="0">
                    <a:latin typeface="楷体" panose="02010609060101010101" pitchFamily="49" charset="-122"/>
                    <a:ea typeface="楷体" panose="02010609060101010101" pitchFamily="49" charset="-122"/>
                  </a:rPr>
                  <a:t>1</a:t>
                </a:r>
                <a:r>
                  <a:rPr lang="zh-CN" altLang="en-US" sz="2400" dirty="0">
                    <a:latin typeface="楷体" panose="02010609060101010101" pitchFamily="49" charset="-122"/>
                    <a:ea typeface="楷体" panose="02010609060101010101" pitchFamily="49" charset="-122"/>
                  </a:rPr>
                  <a:t>）簇中心的选取；（</a:t>
                </a:r>
                <a:r>
                  <a:rPr lang="en-US" altLang="zh-CN" sz="2400" dirty="0">
                    <a:latin typeface="楷体" panose="02010609060101010101" pitchFamily="49" charset="-122"/>
                    <a:ea typeface="楷体" panose="02010609060101010101" pitchFamily="49" charset="-122"/>
                  </a:rPr>
                  <a:t>2</a:t>
                </a:r>
                <a:r>
                  <a:rPr lang="zh-CN" altLang="en-US" sz="2400" dirty="0">
                    <a:latin typeface="楷体" panose="02010609060101010101" pitchFamily="49" charset="-122"/>
                    <a:ea typeface="楷体" panose="02010609060101010101" pitchFamily="49" charset="-122"/>
                  </a:rPr>
                  <a:t>）距离的计算。</a:t>
                </a:r>
                <a:r>
                  <a:rPr lang="zh-CN" altLang="en-US" sz="2400" dirty="0" smtClean="0">
                    <a:latin typeface="楷体" panose="02010609060101010101" pitchFamily="49" charset="-122"/>
                    <a:ea typeface="楷体" panose="02010609060101010101" pitchFamily="49" charset="-122"/>
                  </a:rPr>
                  <a:t>下面针对</a:t>
                </a:r>
                <a:r>
                  <a:rPr lang="zh-CN" altLang="en-US" sz="2400" dirty="0">
                    <a:latin typeface="楷体" panose="02010609060101010101" pitchFamily="49" charset="-122"/>
                    <a:ea typeface="楷体" panose="02010609060101010101" pitchFamily="49" charset="-122"/>
                  </a:rPr>
                  <a:t>这两点进行详细阐述。</a:t>
                </a:r>
                <a:endParaRPr lang="zh-CN" altLang="en-US" sz="2400" dirty="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在</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聚类中，每个簇选取簇内样本的均值作为当前簇中心，这种计算方式</a:t>
                </a:r>
                <a:r>
                  <a:rPr lang="zh-CN" altLang="en-US" sz="2400" dirty="0" smtClean="0">
                    <a:latin typeface="楷体" panose="02010609060101010101" pitchFamily="49" charset="-122"/>
                    <a:ea typeface="楷体" panose="02010609060101010101" pitchFamily="49" charset="-122"/>
                  </a:rPr>
                  <a:t>仅适用于</a:t>
                </a:r>
                <a:r>
                  <a:rPr lang="zh-CN" altLang="en-US" sz="2400" dirty="0">
                    <a:latin typeface="楷体" panose="02010609060101010101" pitchFamily="49" charset="-122"/>
                    <a:ea typeface="楷体" panose="02010609060101010101" pitchFamily="49" charset="-122"/>
                  </a:rPr>
                  <a:t>特征都是数值型数据，当某些特征是分类型时将无法计算</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因此</a:t>
                </a:r>
                <a:r>
                  <a:rPr lang="en-US" altLang="zh-CN" sz="2400" dirty="0" smtClean="0">
                    <a:latin typeface="楷体" panose="02010609060101010101" pitchFamily="49" charset="-122"/>
                    <a:ea typeface="楷体" panose="02010609060101010101" pitchFamily="49" charset="-122"/>
                  </a:rPr>
                  <a:t>K-prototypes</a:t>
                </a:r>
                <a:r>
                  <a:rPr lang="zh-CN" altLang="en-US" sz="2400" dirty="0" smtClean="0">
                    <a:latin typeface="楷体" panose="02010609060101010101" pitchFamily="49" charset="-122"/>
                    <a:ea typeface="楷体" panose="02010609060101010101" pitchFamily="49" charset="-122"/>
                  </a:rPr>
                  <a:t>方法</a:t>
                </a:r>
                <a:r>
                  <a:rPr lang="zh-CN" altLang="en-US" sz="2400" dirty="0">
                    <a:latin typeface="楷体" panose="02010609060101010101" pitchFamily="49" charset="-122"/>
                    <a:ea typeface="楷体" panose="02010609060101010101" pitchFamily="49" charset="-122"/>
                  </a:rPr>
                  <a:t>在计算簇中心时将所有特征分为两部分：数值型、分类型。对于数值型</a:t>
                </a:r>
                <a:r>
                  <a:rPr lang="zh-CN" altLang="en-US" sz="2400" dirty="0" smtClean="0">
                    <a:latin typeface="楷体" panose="02010609060101010101" pitchFamily="49" charset="-122"/>
                    <a:ea typeface="楷体" panose="02010609060101010101" pitchFamily="49" charset="-122"/>
                  </a:rPr>
                  <a:t>特征依然</a:t>
                </a:r>
                <a:r>
                  <a:rPr lang="zh-CN" altLang="en-US" sz="2400" dirty="0">
                    <a:latin typeface="楷体" panose="02010609060101010101" pitchFamily="49" charset="-122"/>
                    <a:ea typeface="楷体" panose="02010609060101010101" pitchFamily="49" charset="-122"/>
                  </a:rPr>
                  <a:t>计算均值，对于分类型特征选择众数，然后将两部分合并起来组成当前簇</a:t>
                </a:r>
                <a:r>
                  <a:rPr lang="zh-CN" altLang="en-US" sz="2400" dirty="0" smtClean="0">
                    <a:latin typeface="楷体" panose="02010609060101010101" pitchFamily="49" charset="-122"/>
                    <a:ea typeface="楷体" panose="02010609060101010101" pitchFamily="49" charset="-122"/>
                  </a:rPr>
                  <a:t>的中心</a:t>
                </a:r>
                <a:r>
                  <a:rPr lang="zh-CN" altLang="en-US" sz="2400" dirty="0">
                    <a:latin typeface="楷体" panose="02010609060101010101" pitchFamily="49" charset="-122"/>
                    <a:ea typeface="楷体" panose="02010609060101010101" pitchFamily="49" charset="-122"/>
                  </a:rPr>
                  <a:t>。现假设</a:t>
                </a:r>
                <a:r>
                  <a:rPr lang="zh-CN" altLang="en-US" sz="2400" dirty="0" smtClean="0">
                    <a:latin typeface="楷体" panose="02010609060101010101" pitchFamily="49" charset="-122"/>
                    <a:ea typeface="楷体" panose="02010609060101010101" pitchFamily="49" charset="-122"/>
                  </a:rPr>
                  <a:t>样本集</a:t>
                </a:r>
                <a14:m>
                  <m:oMath xmlns:m="http://schemas.openxmlformats.org/officeDocument/2006/math">
                    <m:r>
                      <a:rPr lang="en-US" altLang="zh-CN" sz="2400" i="1">
                        <a:solidFill>
                          <a:srgbClr val="000000"/>
                        </a:solidFill>
                        <a:latin typeface="Cambria Math" panose="02040503050406030204" pitchFamily="18" charset="0"/>
                        <a:ea typeface="楷体" panose="02010609060101010101" pitchFamily="49" charset="-122"/>
                      </a:rPr>
                      <m:t>𝑋</m:t>
                    </m:r>
                    <m:r>
                      <a:rPr lang="en-US" altLang="zh-CN" sz="2400" i="1">
                        <a:solidFill>
                          <a:srgbClr val="000000"/>
                        </a:solidFill>
                        <a:latin typeface="Cambria Math" panose="02040503050406030204" pitchFamily="18" charset="0"/>
                        <a:ea typeface="楷体" panose="02010609060101010101" pitchFamily="49" charset="-122"/>
                      </a:rPr>
                      <m:t>=</m:t>
                    </m:r>
                    <m:sSup>
                      <m:sSupPr>
                        <m:ctrlPr>
                          <a:rPr lang="en-US" altLang="zh-CN" sz="2400" i="1">
                            <a:solidFill>
                              <a:srgbClr val="000000"/>
                            </a:solidFill>
                            <a:latin typeface="Cambria Math" panose="02040503050406030204" pitchFamily="18" charset="0"/>
                            <a:ea typeface="楷体" panose="02010609060101010101" pitchFamily="49" charset="-122"/>
                          </a:rPr>
                        </m:ctrlPr>
                      </m:sSupPr>
                      <m:e>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i="1">
                                <a:solidFill>
                                  <a:srgbClr val="000000"/>
                                </a:solidFill>
                                <a:latin typeface="Cambria Math" panose="02040503050406030204" pitchFamily="18" charset="0"/>
                                <a:ea typeface="楷体" panose="02010609060101010101" pitchFamily="49" charset="-122"/>
                              </a:rPr>
                              <m:t>𝑛</m:t>
                            </m:r>
                          </m:sub>
                        </m:sSub>
                        <m:r>
                          <a:rPr lang="en-US" altLang="zh-CN" sz="2400" i="1">
                            <a:solidFill>
                              <a:srgbClr val="000000"/>
                            </a:solidFill>
                            <a:latin typeface="Cambria Math" panose="02040503050406030204" pitchFamily="18" charset="0"/>
                            <a:ea typeface="楷体" panose="02010609060101010101" pitchFamily="49" charset="-122"/>
                          </a:rPr>
                          <m:t>)</m:t>
                        </m:r>
                      </m:e>
                      <m:sup>
                        <m:r>
                          <a:rPr lang="en-US" altLang="zh-CN" sz="2400" i="1">
                            <a:solidFill>
                              <a:srgbClr val="000000"/>
                            </a:solidFill>
                            <a:latin typeface="Cambria Math" panose="02040503050406030204" pitchFamily="18" charset="0"/>
                            <a:ea typeface="楷体" panose="02010609060101010101" pitchFamily="49" charset="-122"/>
                          </a:rPr>
                          <m:t>𝑇</m:t>
                        </m:r>
                      </m:sup>
                    </m:sSup>
                  </m:oMath>
                </a14:m>
                <a:r>
                  <a:rPr lang="zh-CN" altLang="en-US" sz="2400" dirty="0" smtClean="0">
                    <a:latin typeface="楷体" panose="02010609060101010101" pitchFamily="49" charset="-122"/>
                    <a:ea typeface="楷体" panose="02010609060101010101" pitchFamily="49" charset="-122"/>
                  </a:rPr>
                  <a:t>。不</a:t>
                </a:r>
                <a:r>
                  <a:rPr lang="zh-CN" altLang="en-US" sz="2400" dirty="0">
                    <a:latin typeface="楷体" panose="02010609060101010101" pitchFamily="49" charset="-122"/>
                    <a:ea typeface="楷体" panose="02010609060101010101" pitchFamily="49" charset="-122"/>
                  </a:rPr>
                  <a:t>失一般性，设任意一个样</a:t>
                </a:r>
                <a:r>
                  <a:rPr lang="zh-CN" altLang="en-US" sz="2400" dirty="0" smtClean="0">
                    <a:latin typeface="楷体" panose="02010609060101010101" pitchFamily="49" charset="-122"/>
                    <a:ea typeface="楷体" panose="02010609060101010101" pitchFamily="49" charset="-122"/>
                  </a:rPr>
                  <a:t>本</a:t>
                </a:r>
                <a14:m>
                  <m:oMath xmlns:m="http://schemas.openxmlformats.org/officeDocument/2006/math">
                    <m:sSub>
                      <m:sSubPr>
                        <m:ctrlPr>
                          <a:rPr lang="en-US" altLang="zh-CN" sz="2400" i="1" dirty="0" smtClean="0">
                            <a:solidFill>
                              <a:srgbClr val="000000"/>
                            </a:solidFill>
                            <a:latin typeface="Cambria Math" panose="02040503050406030204" pitchFamily="18" charset="0"/>
                            <a:ea typeface="楷体" panose="02010609060101010101" pitchFamily="49" charset="-122"/>
                          </a:rPr>
                        </m:ctrlPr>
                      </m:sSubPr>
                      <m:e>
                        <m:r>
                          <a:rPr lang="en-US" altLang="zh-CN" sz="2400" b="0" i="1" dirty="0" smtClean="0">
                            <a:solidFill>
                              <a:srgbClr val="000000"/>
                            </a:solidFill>
                            <a:latin typeface="Cambria Math" panose="02040503050406030204" pitchFamily="18" charset="0"/>
                            <a:ea typeface="楷体" panose="02010609060101010101" pitchFamily="49" charset="-122"/>
                          </a:rPr>
                          <m:t>𝑋</m:t>
                        </m:r>
                      </m:e>
                      <m:sub>
                        <m:r>
                          <m:rPr>
                            <m:sty m:val="p"/>
                          </m:rPr>
                          <a:rPr lang="en-US" altLang="zh-CN" sz="2400" i="1" dirty="0">
                            <a:solidFill>
                              <a:srgbClr val="000000"/>
                            </a:solidFill>
                            <a:latin typeface="Cambria Math" panose="02040503050406030204" pitchFamily="18" charset="0"/>
                            <a:ea typeface="楷体" panose="02010609060101010101" pitchFamily="49" charset="-122"/>
                          </a:rPr>
                          <m:t>i</m:t>
                        </m:r>
                      </m:sub>
                    </m:sSub>
                    <m:r>
                      <a:rPr lang="en-US" altLang="zh-CN" sz="2400" i="1">
                        <a:solidFill>
                          <a:srgbClr val="000000"/>
                        </a:solidFill>
                        <a:latin typeface="Cambria Math" panose="02040503050406030204" pitchFamily="18" charset="0"/>
                        <a:ea typeface="楷体" panose="02010609060101010101" pitchFamily="49" charset="-122"/>
                      </a:rPr>
                      <m:t>=</m:t>
                    </m:r>
                    <m:sSup>
                      <m:sSupPr>
                        <m:ctrlPr>
                          <a:rPr lang="en-US" altLang="zh-CN" sz="2400" i="1">
                            <a:solidFill>
                              <a:srgbClr val="000000"/>
                            </a:solidFill>
                            <a:latin typeface="Cambria Math" panose="02040503050406030204" pitchFamily="18" charset="0"/>
                            <a:ea typeface="楷体" panose="02010609060101010101" pitchFamily="49" charset="-122"/>
                          </a:rPr>
                        </m:ctrlPr>
                      </m:sSupPr>
                      <m:e>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m:rPr>
                                <m:sty m:val="p"/>
                              </m:rPr>
                              <a:rPr lang="en-US" altLang="zh-CN" sz="2400" i="1" smtClean="0">
                                <a:solidFill>
                                  <a:srgbClr val="000000"/>
                                </a:solidFill>
                                <a:latin typeface="Cambria Math" panose="02040503050406030204" pitchFamily="18" charset="0"/>
                                <a:ea typeface="楷体" panose="02010609060101010101" pitchFamily="49" charset="-122"/>
                              </a:rPr>
                              <m:t>i</m:t>
                            </m:r>
                            <m:r>
                              <a:rPr lang="en-US" altLang="zh-CN" sz="2400" b="0" i="1" smtClean="0">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b="0" i="1" smtClean="0">
                                <a:solidFill>
                                  <a:srgbClr val="000000"/>
                                </a:solidFill>
                                <a:latin typeface="Cambria Math" panose="02040503050406030204" pitchFamily="18" charset="0"/>
                                <a:ea typeface="楷体" panose="02010609060101010101" pitchFamily="49" charset="-122"/>
                              </a:rPr>
                              <m:t>𝑖𝑝</m:t>
                            </m:r>
                          </m:sub>
                        </m:sSub>
                        <m:r>
                          <a:rPr lang="en-US" altLang="zh-CN" sz="2400" i="1">
                            <a:solidFill>
                              <a:srgbClr val="000000"/>
                            </a:solidFill>
                            <a:latin typeface="Cambria Math" panose="02040503050406030204" pitchFamily="18" charset="0"/>
                            <a:ea typeface="楷体" panose="02010609060101010101" pitchFamily="49" charset="-122"/>
                          </a:rPr>
                          <m:t>)</m:t>
                        </m:r>
                      </m:e>
                      <m:sup>
                        <m:r>
                          <a:rPr lang="en-US" altLang="zh-CN" sz="2400" i="1">
                            <a:solidFill>
                              <a:srgbClr val="000000"/>
                            </a:solidFill>
                            <a:latin typeface="Cambria Math" panose="02040503050406030204" pitchFamily="18" charset="0"/>
                            <a:ea typeface="楷体" panose="02010609060101010101" pitchFamily="49" charset="-122"/>
                          </a:rPr>
                          <m:t>𝑇</m:t>
                        </m:r>
                      </m:sup>
                    </m:sSup>
                  </m:oMath>
                </a14:m>
                <a:r>
                  <a:rPr lang="zh-CN" altLang="en-US" sz="2400" dirty="0" smtClean="0">
                    <a:latin typeface="楷体" panose="02010609060101010101" pitchFamily="49" charset="-122"/>
                    <a:ea typeface="楷体" panose="02010609060101010101" pitchFamily="49" charset="-122"/>
                  </a:rPr>
                  <a:t>包含</a:t>
                </a:r>
                <a:r>
                  <a:rPr lang="en-US" altLang="zh-CN" sz="2400" dirty="0" smtClean="0">
                    <a:latin typeface="楷体" panose="02010609060101010101" pitchFamily="49" charset="-122"/>
                    <a:ea typeface="楷体" panose="02010609060101010101" pitchFamily="49" charset="-122"/>
                  </a:rPr>
                  <a:t>p</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特征，</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q</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数值型</a:t>
                </a:r>
                <a:r>
                  <a:rPr lang="zh-CN" altLang="en-US" sz="2400" dirty="0" smtClean="0">
                    <a:latin typeface="楷体" panose="02010609060101010101" pitchFamily="49" charset="-122"/>
                    <a:ea typeface="楷体" panose="02010609060101010101" pitchFamily="49" charset="-122"/>
                  </a:rPr>
                  <a:t>特征、</a:t>
                </a:r>
                <a:r>
                  <a:rPr lang="en-US" altLang="zh-CN" sz="2400" dirty="0" smtClean="0">
                    <a:latin typeface="楷体" panose="02010609060101010101" pitchFamily="49" charset="-122"/>
                    <a:ea typeface="楷体" panose="02010609060101010101" pitchFamily="49" charset="-122"/>
                  </a:rPr>
                  <a:t>p-q</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分类型特征。</a:t>
                </a:r>
                <a:r>
                  <a:rPr lang="zh-CN" altLang="en-US" sz="2400" dirty="0" smtClean="0">
                    <a:latin typeface="楷体" panose="02010609060101010101" pitchFamily="49" charset="-122"/>
                    <a:ea typeface="楷体" panose="02010609060101010101" pitchFamily="49" charset="-122"/>
                  </a:rPr>
                  <a:t>令</a:t>
                </a:r>
                <a14:m>
                  <m:oMath xmlns:m="http://schemas.openxmlformats.org/officeDocument/2006/math">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𝐾</m:t>
                        </m:r>
                      </m:sub>
                    </m:sSub>
                    <m:r>
                      <a:rPr lang="en-US" altLang="zh-CN" sz="2400" i="1">
                        <a:solidFill>
                          <a:srgbClr val="000000"/>
                        </a:solidFill>
                        <a:latin typeface="Cambria Math" panose="02040503050406030204" pitchFamily="18" charset="0"/>
                        <a:ea typeface="楷体" panose="02010609060101010101" pitchFamily="49" charset="-122"/>
                      </a:rPr>
                      <m:t>)</m:t>
                    </m:r>
                  </m:oMath>
                </a14:m>
                <a:r>
                  <a:rPr lang="zh-CN" altLang="en-US" sz="2400" dirty="0" smtClean="0">
                    <a:latin typeface="楷体" panose="02010609060101010101" pitchFamily="49" charset="-122"/>
                    <a:ea typeface="楷体" panose="02010609060101010101" pitchFamily="49" charset="-122"/>
                  </a:rPr>
                  <a:t>表示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个簇中心。</a:t>
                </a:r>
                <a:endParaRPr lang="en-US" altLang="zh-CN" sz="24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0" y="783995"/>
                <a:ext cx="11715994" cy="5529719"/>
              </a:xfrm>
              <a:prstGeom prst="rect">
                <a:avLst/>
              </a:prstGeom>
              <a:blipFill rotWithShape="1">
                <a:blip r:embed="rId1"/>
                <a:stretch>
                  <a:fillRect t="-7" r="2" b="10"/>
                </a:stretch>
              </a:blipFill>
            </p:spPr>
            <p:txBody>
              <a:bodyPr/>
              <a:lstStyle/>
              <a:p>
                <a:r>
                  <a:rPr lang="zh-CN" altLang="en-US">
                    <a:noFill/>
                  </a:rPr>
                  <a:t> </a:t>
                </a:r>
              </a:p>
            </p:txBody>
          </p:sp>
        </mc:Fallback>
      </mc:AlternateContent>
    </p:spTree>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0" y="977035"/>
                <a:ext cx="11572240" cy="5324535"/>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均值常采用欧氏距离计算样本与簇中心之间的距离，在 </a:t>
                </a:r>
                <a:r>
                  <a:rPr lang="en-US" altLang="zh-CN" sz="2400" dirty="0">
                    <a:latin typeface="楷体" panose="02010609060101010101" pitchFamily="49" charset="-122"/>
                    <a:ea typeface="楷体" panose="02010609060101010101" pitchFamily="49" charset="-122"/>
                  </a:rPr>
                  <a:t>K-prototypes </a:t>
                </a:r>
                <a:r>
                  <a:rPr lang="zh-CN" altLang="en-US" sz="2400" dirty="0">
                    <a:latin typeface="楷体" panose="02010609060101010101" pitchFamily="49" charset="-122"/>
                    <a:ea typeface="楷体" panose="02010609060101010101" pitchFamily="49" charset="-122"/>
                  </a:rPr>
                  <a:t>中</a:t>
                </a:r>
                <a:r>
                  <a:rPr lang="zh-CN" altLang="en-US" sz="2400" dirty="0" smtClean="0">
                    <a:latin typeface="楷体" panose="02010609060101010101" pitchFamily="49" charset="-122"/>
                    <a:ea typeface="楷体" panose="02010609060101010101" pitchFamily="49" charset="-122"/>
                  </a:rPr>
                  <a:t>数值型</a:t>
                </a:r>
                <a:r>
                  <a:rPr lang="zh-CN" altLang="en-US" sz="2400" dirty="0">
                    <a:latin typeface="楷体" panose="02010609060101010101" pitchFamily="49" charset="-122"/>
                    <a:ea typeface="楷体" panose="02010609060101010101" pitchFamily="49" charset="-122"/>
                  </a:rPr>
                  <a:t>特征依然采用欧氏距离，分类型特征采用汉明距离，然后得到样本点与簇中心</a:t>
                </a:r>
                <a:r>
                  <a:rPr lang="zh-CN" altLang="en-US" sz="2400" dirty="0" smtClean="0">
                    <a:latin typeface="楷体" panose="02010609060101010101" pitchFamily="49" charset="-122"/>
                    <a:ea typeface="楷体" panose="02010609060101010101" pitchFamily="49" charset="-122"/>
                  </a:rPr>
                  <a:t>的距离。</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en-US" altLang="zh-CN" sz="2400" dirty="0" smtClean="0">
                    <a:latin typeface="楷体" panose="02010609060101010101" pitchFamily="49" charset="-122"/>
                    <a:ea typeface="楷体" panose="02010609060101010101" pitchFamily="49" charset="-122"/>
                  </a:rPr>
                  <a:t>K-prototypes </a:t>
                </a:r>
                <a:r>
                  <a:rPr lang="zh-CN" altLang="en-US" sz="2400" dirty="0">
                    <a:latin typeface="楷体" panose="02010609060101010101" pitchFamily="49" charset="-122"/>
                    <a:ea typeface="楷体" panose="02010609060101010101" pitchFamily="49" charset="-122"/>
                  </a:rPr>
                  <a:t>的算法流程可以描述为</a:t>
                </a:r>
                <a:r>
                  <a:rPr lang="zh-CN" altLang="en-US"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a:p>
                <a:pPr>
                  <a:lnSpc>
                    <a:spcPts val="4000"/>
                  </a:lnSpc>
                  <a:spcAft>
                    <a:spcPts val="1200"/>
                  </a:spcAft>
                </a:pPr>
                <a:r>
                  <a:rPr lang="en-US" altLang="zh-CN" sz="2400" dirty="0" smtClean="0"/>
                  <a:t>1</a:t>
                </a:r>
                <a:r>
                  <a:rPr lang="zh-CN" altLang="en-US" sz="2400" dirty="0"/>
                  <a:t>、初始化聚类簇数 </a:t>
                </a:r>
                <a:r>
                  <a:rPr lang="en-US" altLang="zh-CN" sz="2400" dirty="0"/>
                  <a:t>K </a:t>
                </a:r>
                <a:r>
                  <a:rPr lang="zh-CN" altLang="en-US" sz="2400" dirty="0"/>
                  <a:t>以及簇</a:t>
                </a:r>
                <a:r>
                  <a:rPr lang="zh-CN" altLang="en-US" sz="2400" dirty="0" smtClean="0"/>
                  <a:t>中心</a:t>
                </a:r>
                <a14:m>
                  <m:oMath xmlns:m="http://schemas.openxmlformats.org/officeDocument/2006/math">
                    <m:r>
                      <a:rPr lang="en-US" altLang="zh-CN" sz="2400" i="1" smtClean="0">
                        <a:solidFill>
                          <a:srgbClr val="000000"/>
                        </a:solidFill>
                        <a:latin typeface="Cambria Math" panose="02040503050406030204" pitchFamily="18" charset="0"/>
                        <a:ea typeface="楷体" panose="02010609060101010101" pitchFamily="49" charset="-122"/>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r>
                      <a:rPr lang="en-US" altLang="zh-CN" sz="2400" i="1">
                        <a:solidFill>
                          <a:srgbClr val="000000"/>
                        </a:solidFill>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zh-CN" altLang="en-US" sz="2400" i="1">
                            <a:solidFill>
                              <a:srgbClr val="000000"/>
                            </a:solidFill>
                            <a:latin typeface="Cambria Math" panose="02040503050406030204" pitchFamily="18" charset="0"/>
                            <a:ea typeface="楷体" panose="02010609060101010101" pitchFamily="49" charset="-122"/>
                          </a:rPr>
                          <m:t>𝜇</m:t>
                        </m:r>
                      </m:e>
                      <m:sub>
                        <m:r>
                          <a:rPr lang="en-US" altLang="zh-CN" sz="2400" i="1">
                            <a:solidFill>
                              <a:srgbClr val="000000"/>
                            </a:solidFill>
                            <a:latin typeface="Cambria Math" panose="02040503050406030204" pitchFamily="18" charset="0"/>
                            <a:ea typeface="楷体" panose="02010609060101010101" pitchFamily="49" charset="-122"/>
                          </a:rPr>
                          <m:t>𝐾</m:t>
                        </m:r>
                      </m:sub>
                    </m:sSub>
                    <m:r>
                      <a:rPr lang="en-US" altLang="zh-CN" sz="2400" b="0" i="1" smtClean="0">
                        <a:solidFill>
                          <a:srgbClr val="000000"/>
                        </a:solidFill>
                        <a:latin typeface="Cambria Math" panose="02040503050406030204" pitchFamily="18" charset="0"/>
                        <a:ea typeface="楷体" panose="02010609060101010101" pitchFamily="49" charset="-122"/>
                      </a:rPr>
                      <m:t>}</m:t>
                    </m:r>
                  </m:oMath>
                </a14:m>
                <a:r>
                  <a:rPr lang="zh-CN" altLang="en-US" sz="2400" dirty="0"/>
                  <a:t> </a:t>
                </a:r>
                <a:r>
                  <a:rPr lang="zh-CN" altLang="en-US" sz="2400" dirty="0" smtClean="0"/>
                  <a:t>；</a:t>
                </a:r>
                <a:endParaRPr lang="en-US" altLang="zh-CN" sz="2400" dirty="0" smtClean="0"/>
              </a:p>
              <a:p>
                <a:pPr>
                  <a:lnSpc>
                    <a:spcPts val="4000"/>
                  </a:lnSpc>
                  <a:spcAft>
                    <a:spcPts val="1200"/>
                  </a:spcAft>
                </a:pPr>
                <a:r>
                  <a:rPr lang="en-US" altLang="zh-CN" sz="2400" dirty="0" smtClean="0"/>
                  <a:t>2</a:t>
                </a:r>
                <a:r>
                  <a:rPr lang="zh-CN" altLang="en-US" sz="2400" dirty="0"/>
                  <a:t>、计算数据集中样本点 </a:t>
                </a:r>
                <a14:m>
                  <m:oMath xmlns:m="http://schemas.openxmlformats.org/officeDocument/2006/math">
                    <m:r>
                      <a:rPr lang="en-US" altLang="zh-CN" sz="2400" i="1" dirty="0" smtClean="0">
                        <a:latin typeface="Cambria Math" panose="02040503050406030204" pitchFamily="18" charset="0"/>
                      </a:rPr>
                      <m:t>𝑋𝑖</m:t>
                    </m:r>
                    <m:r>
                      <a:rPr lang="en-US" altLang="zh-CN" sz="2400" i="1" dirty="0" smtClean="0">
                        <a:latin typeface="Cambria Math" panose="02040503050406030204" pitchFamily="18" charset="0"/>
                      </a:rPr>
                      <m:t> </m:t>
                    </m:r>
                  </m:oMath>
                </a14:m>
                <a:r>
                  <a:rPr lang="zh-CN" altLang="en-US" sz="2400" dirty="0"/>
                  <a:t>到 </a:t>
                </a:r>
                <a:r>
                  <a:rPr lang="en-US" altLang="zh-CN" sz="2400" dirty="0"/>
                  <a:t>K </a:t>
                </a:r>
                <a:r>
                  <a:rPr lang="zh-CN" altLang="en-US" sz="2400" dirty="0"/>
                  <a:t>个簇中心的距离，将所有样本划入距离</a:t>
                </a:r>
                <a:r>
                  <a:rPr lang="zh-CN" altLang="en-US" sz="2400" dirty="0" smtClean="0"/>
                  <a:t>最近的</a:t>
                </a:r>
                <a:r>
                  <a:rPr lang="zh-CN" altLang="en-US" sz="2400" dirty="0"/>
                  <a:t>簇中； </a:t>
                </a:r>
                <a:r>
                  <a:rPr lang="zh-CN" altLang="en-US" sz="2400" dirty="0" smtClean="0"/>
                  <a:t>    </a:t>
                </a:r>
                <a:r>
                  <a:rPr lang="en-US" altLang="zh-CN" sz="2400" dirty="0" smtClean="0"/>
                  <a:t>3</a:t>
                </a:r>
                <a:r>
                  <a:rPr lang="zh-CN" altLang="en-US" sz="2400" dirty="0"/>
                  <a:t>、重新计算每个簇的中心； </a:t>
                </a:r>
                <a:endParaRPr lang="en-US" altLang="zh-CN" sz="2400" dirty="0" smtClean="0"/>
              </a:p>
              <a:p>
                <a:pPr>
                  <a:lnSpc>
                    <a:spcPts val="4000"/>
                  </a:lnSpc>
                  <a:spcAft>
                    <a:spcPts val="1200"/>
                  </a:spcAft>
                </a:pPr>
                <a:r>
                  <a:rPr lang="en-US" altLang="zh-CN" sz="2400" dirty="0" smtClean="0"/>
                  <a:t>4</a:t>
                </a:r>
                <a:r>
                  <a:rPr lang="zh-CN" altLang="en-US" sz="2400" dirty="0"/>
                  <a:t>、重复第 </a:t>
                </a:r>
                <a:r>
                  <a:rPr lang="en-US" altLang="zh-CN" sz="2400" dirty="0"/>
                  <a:t>2 </a:t>
                </a:r>
                <a:r>
                  <a:rPr lang="zh-CN" altLang="en-US" sz="2400" dirty="0"/>
                  <a:t>步、第 </a:t>
                </a:r>
                <a:r>
                  <a:rPr lang="en-US" altLang="zh-CN" sz="2400" dirty="0"/>
                  <a:t>3 </a:t>
                </a:r>
                <a:r>
                  <a:rPr lang="zh-CN" altLang="en-US" sz="2400" dirty="0"/>
                  <a:t>步，直到满足停止条件（簇中心变化很小或者达到迭代的 最大次数</a:t>
                </a:r>
                <a:r>
                  <a:rPr lang="zh-CN" altLang="en-US" sz="2400" dirty="0" smtClean="0"/>
                  <a:t>）。</a:t>
                </a:r>
                <a:endParaRPr lang="en-US" altLang="zh-CN" sz="2400" dirty="0" smtClean="0"/>
              </a:p>
            </p:txBody>
          </p:sp>
        </mc:Choice>
        <mc:Fallback>
          <p:sp>
            <p:nvSpPr>
              <p:cNvPr id="2" name="TextBox 1"/>
              <p:cNvSpPr txBox="1">
                <a:spLocks noRot="1" noChangeAspect="1" noMove="1" noResize="1" noEditPoints="1" noAdjustHandles="1" noChangeArrowheads="1" noChangeShapeType="1" noTextEdit="1"/>
              </p:cNvSpPr>
              <p:nvPr/>
            </p:nvSpPr>
            <p:spPr>
              <a:xfrm>
                <a:off x="0" y="977035"/>
                <a:ext cx="11572240" cy="5324535"/>
              </a:xfrm>
              <a:prstGeom prst="rect">
                <a:avLst/>
              </a:prstGeom>
              <a:blipFill rotWithShape="1">
                <a:blip r:embed="rId1"/>
                <a:stretch>
                  <a:fillRect t="-8" b="9"/>
                </a:stretch>
              </a:blipFill>
            </p:spPr>
            <p:txBody>
              <a:bodyPr/>
              <a:lstStyle/>
              <a:p>
                <a:r>
                  <a:rPr lang="zh-CN" altLang="en-US">
                    <a:noFill/>
                  </a:rPr>
                  <a:t> </a:t>
                </a:r>
              </a:p>
            </p:txBody>
          </p:sp>
        </mc:Fallback>
      </mc:AlternateContent>
      <p:sp>
        <p:nvSpPr>
          <p:cNvPr id="3" name="文本框 2"/>
          <p:cNvSpPr txBox="1"/>
          <p:nvPr/>
        </p:nvSpPr>
        <p:spPr>
          <a:xfrm>
            <a:off x="5882640" y="2001520"/>
            <a:ext cx="5689600" cy="1323439"/>
          </a:xfrm>
          <a:prstGeom prst="rect">
            <a:avLst/>
          </a:prstGeom>
          <a:noFill/>
        </p:spPr>
        <p:txBody>
          <a:bodyPr wrap="square" rtlCol="0">
            <a:spAutoFit/>
          </a:bodyPr>
          <a:lstStyle/>
          <a:p>
            <a:r>
              <a:rPr lang="zh-CN" altLang="en-US" sz="1600" dirty="0">
                <a:latin typeface="楷体" panose="02010609060101010101" pitchFamily="49" charset="-122"/>
                <a:ea typeface="楷体" panose="02010609060101010101" pitchFamily="49" charset="-122"/>
              </a:rPr>
              <a:t>注：对于两个数字来说，汉明距离就是转成二进制后，对应的位置值不相同</a:t>
            </a:r>
            <a:r>
              <a:rPr lang="zh-CN" altLang="en-US" sz="1600" dirty="0" smtClean="0">
                <a:latin typeface="楷体" panose="02010609060101010101" pitchFamily="49" charset="-122"/>
                <a:ea typeface="楷体" panose="02010609060101010101" pitchFamily="49" charset="-122"/>
              </a:rPr>
              <a:t>的个数</a:t>
            </a:r>
            <a:r>
              <a:rPr lang="zh-CN" altLang="en-US" sz="1600" dirty="0">
                <a:latin typeface="楷体" panose="02010609060101010101" pitchFamily="49" charset="-122"/>
                <a:ea typeface="楷体" panose="02010609060101010101" pitchFamily="49" charset="-122"/>
              </a:rPr>
              <a:t>。例如，假设有两个十进制数 </a:t>
            </a:r>
            <a:r>
              <a:rPr lang="en-US" altLang="zh-CN" sz="1600" dirty="0">
                <a:latin typeface="楷体" panose="02010609060101010101" pitchFamily="49" charset="-122"/>
                <a:ea typeface="楷体" panose="02010609060101010101" pitchFamily="49" charset="-122"/>
              </a:rPr>
              <a:t>a =93 </a:t>
            </a:r>
            <a:r>
              <a:rPr lang="zh-CN" altLang="en-US" sz="1600" dirty="0">
                <a:latin typeface="楷体" panose="02010609060101010101" pitchFamily="49" charset="-122"/>
                <a:ea typeface="楷体" panose="02010609060101010101" pitchFamily="49" charset="-122"/>
              </a:rPr>
              <a:t>和 </a:t>
            </a:r>
            <a:r>
              <a:rPr lang="en-US" altLang="zh-CN" sz="1600" dirty="0">
                <a:latin typeface="楷体" panose="02010609060101010101" pitchFamily="49" charset="-122"/>
                <a:ea typeface="楷体" panose="02010609060101010101" pitchFamily="49" charset="-122"/>
              </a:rPr>
              <a:t>b=73</a:t>
            </a:r>
            <a:r>
              <a:rPr lang="zh-CN" altLang="en-US" sz="1600" dirty="0">
                <a:latin typeface="楷体" panose="02010609060101010101" pitchFamily="49" charset="-122"/>
                <a:ea typeface="楷体" panose="02010609060101010101" pitchFamily="49" charset="-122"/>
              </a:rPr>
              <a:t>，如果将这两个数用二进制表示</a:t>
            </a:r>
            <a:r>
              <a:rPr lang="zh-CN" altLang="en-US" sz="1600" dirty="0" smtClean="0">
                <a:latin typeface="楷体" panose="02010609060101010101" pitchFamily="49" charset="-122"/>
                <a:ea typeface="楷体" panose="02010609060101010101" pitchFamily="49" charset="-122"/>
              </a:rPr>
              <a:t>的话</a:t>
            </a:r>
            <a:r>
              <a:rPr lang="zh-CN" altLang="en-US" sz="1600" dirty="0">
                <a:latin typeface="楷体" panose="02010609060101010101" pitchFamily="49" charset="-122"/>
                <a:ea typeface="楷体" panose="02010609060101010101" pitchFamily="49" charset="-122"/>
              </a:rPr>
              <a:t>，有 </a:t>
            </a:r>
            <a:r>
              <a:rPr lang="en-US" altLang="zh-CN" sz="1600" dirty="0">
                <a:latin typeface="楷体" panose="02010609060101010101" pitchFamily="49" charset="-122"/>
                <a:ea typeface="楷体" panose="02010609060101010101" pitchFamily="49" charset="-122"/>
              </a:rPr>
              <a:t>a =1011101</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b=1001001</a:t>
            </a:r>
            <a:r>
              <a:rPr lang="zh-CN" altLang="en-US" sz="1600" dirty="0">
                <a:latin typeface="楷体" panose="02010609060101010101" pitchFamily="49" charset="-122"/>
                <a:ea typeface="楷体" panose="02010609060101010101" pitchFamily="49" charset="-122"/>
              </a:rPr>
              <a:t>，可以看出，二者的从右往左数的第 </a:t>
            </a:r>
            <a:r>
              <a:rPr lang="en-US" altLang="zh-CN" sz="1600" dirty="0">
                <a:latin typeface="楷体" panose="02010609060101010101" pitchFamily="49" charset="-122"/>
                <a:ea typeface="楷体" panose="02010609060101010101" pitchFamily="49" charset="-122"/>
              </a:rPr>
              <a:t>3 </a:t>
            </a:r>
            <a:r>
              <a:rPr lang="zh-CN" altLang="en-US" sz="1600" dirty="0">
                <a:latin typeface="楷体" panose="02010609060101010101" pitchFamily="49" charset="-122"/>
                <a:ea typeface="楷体" panose="02010609060101010101" pitchFamily="49" charset="-122"/>
              </a:rPr>
              <a:t>位、第 </a:t>
            </a:r>
            <a:r>
              <a:rPr lang="en-US" altLang="zh-CN" sz="1600" dirty="0">
                <a:latin typeface="楷体" panose="02010609060101010101" pitchFamily="49" charset="-122"/>
                <a:ea typeface="楷体" panose="02010609060101010101" pitchFamily="49" charset="-122"/>
              </a:rPr>
              <a:t>5 </a:t>
            </a:r>
            <a:r>
              <a:rPr lang="zh-CN" altLang="en-US" sz="1600" dirty="0" smtClean="0">
                <a:latin typeface="楷体" panose="02010609060101010101" pitchFamily="49" charset="-122"/>
                <a:ea typeface="楷体" panose="02010609060101010101" pitchFamily="49" charset="-122"/>
              </a:rPr>
              <a:t>位不同</a:t>
            </a:r>
            <a:r>
              <a:rPr lang="zh-CN" altLang="en-US" sz="1600" dirty="0">
                <a:latin typeface="楷体" panose="02010609060101010101" pitchFamily="49" charset="-122"/>
                <a:ea typeface="楷体" panose="02010609060101010101" pitchFamily="49" charset="-122"/>
              </a:rPr>
              <a:t>（从 </a:t>
            </a:r>
            <a:r>
              <a:rPr lang="en-US" altLang="zh-CN" sz="1600" dirty="0">
                <a:latin typeface="楷体" panose="02010609060101010101" pitchFamily="49" charset="-122"/>
                <a:ea typeface="楷体" panose="02010609060101010101" pitchFamily="49" charset="-122"/>
              </a:rPr>
              <a:t>1 </a:t>
            </a:r>
            <a:r>
              <a:rPr lang="zh-CN" altLang="en-US" sz="1600" dirty="0">
                <a:latin typeface="楷体" panose="02010609060101010101" pitchFamily="49" charset="-122"/>
                <a:ea typeface="楷体" panose="02010609060101010101" pitchFamily="49" charset="-122"/>
              </a:rPr>
              <a:t>开始数），因此，</a:t>
            </a:r>
            <a:r>
              <a:rPr lang="en-US" altLang="zh-CN" sz="1600" dirty="0">
                <a:latin typeface="楷体" panose="02010609060101010101" pitchFamily="49" charset="-122"/>
                <a:ea typeface="楷体" panose="02010609060101010101" pitchFamily="49" charset="-122"/>
              </a:rPr>
              <a:t>a </a:t>
            </a:r>
            <a:r>
              <a:rPr lang="zh-CN" altLang="en-US" sz="1600" dirty="0">
                <a:latin typeface="楷体" panose="02010609060101010101" pitchFamily="49" charset="-122"/>
                <a:ea typeface="楷体" panose="02010609060101010101" pitchFamily="49" charset="-122"/>
              </a:rPr>
              <a:t>和 </a:t>
            </a:r>
            <a:r>
              <a:rPr lang="en-US" altLang="zh-CN" sz="1600" dirty="0">
                <a:latin typeface="楷体" panose="02010609060101010101" pitchFamily="49" charset="-122"/>
                <a:ea typeface="楷体" panose="02010609060101010101" pitchFamily="49" charset="-122"/>
              </a:rPr>
              <a:t>b </a:t>
            </a:r>
            <a:r>
              <a:rPr lang="zh-CN" altLang="en-US" sz="1600" dirty="0">
                <a:latin typeface="楷体" panose="02010609060101010101" pitchFamily="49" charset="-122"/>
                <a:ea typeface="楷体" panose="02010609060101010101" pitchFamily="49" charset="-122"/>
              </a:rPr>
              <a:t>的汉明距离是 </a:t>
            </a:r>
            <a:r>
              <a:rPr lang="en-US" altLang="zh-CN" sz="1600" dirty="0">
                <a:latin typeface="楷体" panose="02010609060101010101" pitchFamily="49" charset="-122"/>
                <a:ea typeface="楷体" panose="02010609060101010101" pitchFamily="49" charset="-122"/>
              </a:rPr>
              <a:t>2</a:t>
            </a:r>
            <a:r>
              <a:rPr lang="zh-CN" altLang="en-US" sz="1600" dirty="0">
                <a:latin typeface="楷体" panose="02010609060101010101" pitchFamily="49" charset="-122"/>
                <a:ea typeface="楷体" panose="02010609060101010101" pitchFamily="49" charset="-122"/>
              </a:rPr>
              <a:t>。</a:t>
            </a:r>
            <a:endParaRPr lang="zh-CN" altLang="en-US" sz="16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4" name="TextBox 1"/>
          <p:cNvSpPr txBox="1"/>
          <p:nvPr/>
        </p:nvSpPr>
        <p:spPr>
          <a:xfrm>
            <a:off x="0" y="1271675"/>
            <a:ext cx="11715994" cy="4862870"/>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a:latin typeface="楷体" panose="02010609060101010101" pitchFamily="49" charset="-122"/>
                <a:ea typeface="楷体" panose="02010609060101010101" pitchFamily="49" charset="-122"/>
              </a:rPr>
              <a:t>传统的聚类方法可大致分为两种模式：一种是对样本进行聚类（如根据销售</a:t>
            </a:r>
            <a:r>
              <a:rPr lang="zh-CN" altLang="en-US" sz="2400" dirty="0" smtClean="0">
                <a:latin typeface="楷体" panose="02010609060101010101" pitchFamily="49" charset="-122"/>
                <a:ea typeface="楷体" panose="02010609060101010101" pitchFamily="49" charset="-122"/>
              </a:rPr>
              <a:t>数据</a:t>
            </a:r>
            <a:r>
              <a:rPr lang="zh-CN" altLang="en-US" sz="2400" dirty="0">
                <a:latin typeface="楷体" panose="02010609060101010101" pitchFamily="49" charset="-122"/>
                <a:ea typeface="楷体" panose="02010609060101010101" pitchFamily="49" charset="-122"/>
              </a:rPr>
              <a:t>对客户类型聚类分析）；另一种是对特征或者变量进行聚类（如分析影响青少年</a:t>
            </a:r>
            <a:r>
              <a:rPr lang="zh-CN" altLang="en-US" sz="2400" dirty="0" smtClean="0">
                <a:latin typeface="楷体" panose="02010609060101010101" pitchFamily="49" charset="-122"/>
                <a:ea typeface="楷体" panose="02010609060101010101" pitchFamily="49" charset="-122"/>
              </a:rPr>
              <a:t>成长</a:t>
            </a:r>
            <a:r>
              <a:rPr lang="zh-CN" altLang="en-US" sz="2400" dirty="0">
                <a:latin typeface="楷体" panose="02010609060101010101" pitchFamily="49" charset="-122"/>
                <a:ea typeface="楷体" panose="02010609060101010101" pitchFamily="49" charset="-122"/>
              </a:rPr>
              <a:t>的因素等，分为积极因素、消极因素等）。这两种模式均是对单一方向（样本或者</a:t>
            </a:r>
            <a:r>
              <a:rPr lang="zh-CN" altLang="en-US" sz="2400" dirty="0" smtClean="0">
                <a:latin typeface="楷体" panose="02010609060101010101" pitchFamily="49" charset="-122"/>
                <a:ea typeface="楷体" panose="02010609060101010101" pitchFamily="49" charset="-122"/>
              </a:rPr>
              <a:t>特征</a:t>
            </a:r>
            <a:r>
              <a:rPr lang="zh-CN" altLang="en-US" sz="2400" dirty="0">
                <a:latin typeface="楷体" panose="02010609060101010101" pitchFamily="49" charset="-122"/>
                <a:ea typeface="楷体" panose="02010609060101010101" pitchFamily="49" charset="-122"/>
              </a:rPr>
              <a:t>）进行聚类，通常被称为单向聚类</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尽管</a:t>
            </a:r>
            <a:r>
              <a:rPr lang="zh-CN" altLang="en-US" sz="2400" dirty="0">
                <a:latin typeface="楷体" panose="02010609060101010101" pitchFamily="49" charset="-122"/>
                <a:ea typeface="楷体" panose="02010609060101010101" pitchFamily="49" charset="-122"/>
              </a:rPr>
              <a:t>单向聚类可以解决多数实际问题，仍然存在一些特殊场景并不适合采用</a:t>
            </a:r>
            <a:r>
              <a:rPr lang="zh-CN" altLang="en-US" sz="2400" dirty="0" smtClean="0">
                <a:latin typeface="楷体" panose="02010609060101010101" pitchFamily="49" charset="-122"/>
                <a:ea typeface="楷体" panose="02010609060101010101" pitchFamily="49" charset="-122"/>
              </a:rPr>
              <a:t>单向</a:t>
            </a:r>
            <a:r>
              <a:rPr lang="zh-CN" altLang="en-US" sz="2400" dirty="0">
                <a:latin typeface="楷体" panose="02010609060101010101" pitchFamily="49" charset="-122"/>
                <a:ea typeface="楷体" panose="02010609060101010101" pitchFamily="49" charset="-122"/>
              </a:rPr>
              <a:t>聚类进行分析，例如利用患某种疾病的病人基因数据对病人进行划分，通常</a:t>
            </a:r>
            <a:r>
              <a:rPr lang="zh-CN" altLang="en-US" sz="2400" dirty="0" smtClean="0">
                <a:latin typeface="楷体" panose="02010609060101010101" pitchFamily="49" charset="-122"/>
                <a:ea typeface="楷体" panose="02010609060101010101" pitchFamily="49" charset="-122"/>
              </a:rPr>
              <a:t>只有少量</a:t>
            </a:r>
            <a:r>
              <a:rPr lang="zh-CN" altLang="en-US" sz="2400" dirty="0">
                <a:latin typeface="楷体" panose="02010609060101010101" pitchFamily="49" charset="-122"/>
                <a:ea typeface="楷体" panose="02010609060101010101" pitchFamily="49" charset="-122"/>
              </a:rPr>
              <a:t>基因对该病产生影响，并且不同的基因组合对疾病的影响也不尽相同，由于</a:t>
            </a:r>
            <a:r>
              <a:rPr lang="zh-CN" altLang="en-US" sz="2400" dirty="0" smtClean="0">
                <a:latin typeface="楷体" panose="02010609060101010101" pitchFamily="49" charset="-122"/>
                <a:ea typeface="楷体" panose="02010609060101010101" pitchFamily="49" charset="-122"/>
              </a:rPr>
              <a:t>需要</a:t>
            </a:r>
            <a:r>
              <a:rPr lang="zh-CN" altLang="en-US" sz="2400" dirty="0">
                <a:latin typeface="楷体" panose="02010609060101010101" pitchFamily="49" charset="-122"/>
                <a:ea typeface="楷体" panose="02010609060101010101" pitchFamily="49" charset="-122"/>
              </a:rPr>
              <a:t>同时考虑样本和特征之间的关系，捕捉局部性质，单向聚类在利用所有基因</a:t>
            </a:r>
            <a:r>
              <a:rPr lang="zh-CN" altLang="en-US" sz="2400" dirty="0" smtClean="0">
                <a:latin typeface="楷体" panose="02010609060101010101" pitchFamily="49" charset="-122"/>
                <a:ea typeface="楷体" panose="02010609060101010101" pitchFamily="49" charset="-122"/>
              </a:rPr>
              <a:t>进行聚类分析</a:t>
            </a:r>
            <a:r>
              <a:rPr lang="zh-CN" altLang="en-US" sz="2400" dirty="0">
                <a:latin typeface="楷体" panose="02010609060101010101" pitchFamily="49" charset="-122"/>
                <a:ea typeface="楷体" panose="02010609060101010101" pitchFamily="49" charset="-122"/>
              </a:rPr>
              <a:t>时效果不佳，因此利用双向聚类方法解决此类问题得到较多的研究</a:t>
            </a:r>
            <a:r>
              <a:rPr lang="zh-CN" altLang="en-US"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271675"/>
                <a:ext cx="11715994" cy="3323987"/>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近年来</a:t>
                </a:r>
                <a:r>
                  <a:rPr lang="zh-CN" altLang="en-US" sz="2400" dirty="0">
                    <a:latin typeface="楷体" panose="02010609060101010101" pitchFamily="49" charset="-122"/>
                    <a:ea typeface="楷体" panose="02010609060101010101" pitchFamily="49" charset="-122"/>
                  </a:rPr>
                  <a:t>双向聚类方法被广泛应用于基因表达分析、文本数据挖掘等领域，下面介绍一</a:t>
                </a:r>
                <a:r>
                  <a:rPr lang="zh-CN" altLang="en-US" sz="2400" dirty="0" smtClean="0">
                    <a:latin typeface="楷体" panose="02010609060101010101" pitchFamily="49" charset="-122"/>
                    <a:ea typeface="楷体" panose="02010609060101010101" pitchFamily="49" charset="-122"/>
                  </a:rPr>
                  <a:t>种双向</a:t>
                </a:r>
                <a:r>
                  <a:rPr lang="zh-CN" altLang="en-US" sz="2400" dirty="0">
                    <a:latin typeface="楷体" panose="02010609060101010101" pitchFamily="49" charset="-122"/>
                    <a:ea typeface="楷体" panose="02010609060101010101" pitchFamily="49" charset="-122"/>
                  </a:rPr>
                  <a:t>聚类方法</a:t>
                </a:r>
                <a:r>
                  <a:rPr lang="en-US" altLang="zh-CN" sz="2400" dirty="0">
                    <a:latin typeface="楷体" panose="02010609060101010101" pitchFamily="49" charset="-122"/>
                    <a:ea typeface="楷体" panose="02010609060101010101" pitchFamily="49" charset="-122"/>
                  </a:rPr>
                  <a:t>——</a:t>
                </a:r>
                <a:r>
                  <a:rPr lang="zh-CN" altLang="en-US" sz="2400" dirty="0">
                    <a:solidFill>
                      <a:srgbClr val="269FD3"/>
                    </a:solidFill>
                    <a:latin typeface="楷体" panose="02010609060101010101" pitchFamily="49" charset="-122"/>
                    <a:ea typeface="楷体" panose="02010609060101010101" pitchFamily="49" charset="-122"/>
                  </a:rPr>
                  <a:t>稀疏双向 </a:t>
                </a:r>
                <a:r>
                  <a:rPr lang="en-US" altLang="zh-CN" sz="2400" dirty="0">
                    <a:solidFill>
                      <a:srgbClr val="269FD3"/>
                    </a:solidFill>
                    <a:latin typeface="楷体" panose="02010609060101010101" pitchFamily="49" charset="-122"/>
                    <a:ea typeface="楷体" panose="02010609060101010101" pitchFamily="49" charset="-122"/>
                  </a:rPr>
                  <a:t>K </a:t>
                </a:r>
                <a:r>
                  <a:rPr lang="zh-CN" altLang="en-US" sz="2400" dirty="0">
                    <a:solidFill>
                      <a:srgbClr val="269FD3"/>
                    </a:solidFill>
                    <a:latin typeface="楷体" panose="02010609060101010101" pitchFamily="49" charset="-122"/>
                    <a:ea typeface="楷体" panose="02010609060101010101" pitchFamily="49" charset="-122"/>
                  </a:rPr>
                  <a:t>均值聚类</a:t>
                </a:r>
                <a:r>
                  <a:rPr lang="zh-CN" altLang="en-US" sz="2400" dirty="0" smtClean="0">
                    <a:latin typeface="楷体" panose="02010609060101010101" pitchFamily="49" charset="-122"/>
                    <a:ea typeface="楷体" panose="02010609060101010101" pitchFamily="49" charset="-122"/>
                  </a:rPr>
                  <a:t>。稀疏</a:t>
                </a:r>
                <a:r>
                  <a:rPr lang="zh-CN" altLang="en-US" sz="2400" dirty="0">
                    <a:latin typeface="楷体" panose="02010609060101010101" pitchFamily="49" charset="-122"/>
                    <a:ea typeface="楷体" panose="02010609060101010101" pitchFamily="49" charset="-122"/>
                  </a:rPr>
                  <a:t>双向聚类的目标是从原始数据集中根据矩阵元素的相似性提取具有特定</a:t>
                </a:r>
                <a:r>
                  <a:rPr lang="zh-CN" altLang="en-US" sz="2400" dirty="0" smtClean="0">
                    <a:latin typeface="楷体" panose="02010609060101010101" pitchFamily="49" charset="-122"/>
                    <a:ea typeface="楷体" panose="02010609060101010101" pitchFamily="49" charset="-122"/>
                  </a:rPr>
                  <a:t>结构</a:t>
                </a:r>
                <a:r>
                  <a:rPr lang="zh-CN" altLang="en-US" sz="2400" dirty="0">
                    <a:latin typeface="楷体" panose="02010609060101010101" pitchFamily="49" charset="-122"/>
                    <a:ea typeface="楷体" panose="02010609060101010101" pitchFamily="49" charset="-122"/>
                  </a:rPr>
                  <a:t>的</a:t>
                </a:r>
                <a:r>
                  <a:rPr lang="zh-CN" altLang="en-US" sz="2400" dirty="0" smtClean="0">
                    <a:latin typeface="楷体" panose="02010609060101010101" pitchFamily="49" charset="-122"/>
                    <a:ea typeface="楷体" panose="02010609060101010101" pitchFamily="49" charset="-122"/>
                  </a:rPr>
                  <a:t>子矩阵</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下面</a:t>
                </a:r>
                <a:r>
                  <a:rPr lang="zh-CN" altLang="en-US" sz="2400" dirty="0">
                    <a:latin typeface="楷体" panose="02010609060101010101" pitchFamily="49" charset="-122"/>
                    <a:ea typeface="楷体" panose="02010609060101010101" pitchFamily="49" charset="-122"/>
                  </a:rPr>
                  <a:t>介绍几种常见的类型</a:t>
                </a:r>
                <a:r>
                  <a:rPr lang="en-US" altLang="zh-CN"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a:p>
                <a:pPr marL="457200" indent="-457200">
                  <a:lnSpc>
                    <a:spcPts val="4000"/>
                  </a:lnSpc>
                  <a:spcAft>
                    <a:spcPts val="1200"/>
                  </a:spcAft>
                  <a:buFont typeface="Wingdings" panose="05000000000000000000" pitchFamily="2" charset="2"/>
                  <a:buChar char="Ø"/>
                </a:pPr>
                <a:r>
                  <a:rPr lang="zh-CN" altLang="en-US" sz="2400" b="1" dirty="0">
                    <a:latin typeface="楷体" panose="02010609060101010101" pitchFamily="49" charset="-122"/>
                    <a:ea typeface="楷体" panose="02010609060101010101" pitchFamily="49" charset="-122"/>
                  </a:rPr>
                  <a:t>全局常数型</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子矩阵中的所有元素是同一常数，即对于子矩阵 </a:t>
                </a:r>
                <a:r>
                  <a:rPr lang="en-US" altLang="zh-CN" sz="2400" dirty="0" smtClean="0">
                    <a:latin typeface="楷体" panose="02010609060101010101" pitchFamily="49" charset="-122"/>
                    <a:ea typeface="楷体" panose="02010609060101010101" pitchFamily="49" charset="-122"/>
                  </a:rPr>
                  <a:t>B=(</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tr</m:t>
                        </m:r>
                      </m:sub>
                    </m:sSub>
                  </m:oMath>
                </a14:m>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1≤t ≤T,1≤r≤R,</a:t>
                </a:r>
                <a:r>
                  <a:rPr lang="zh-CN" altLang="en-US" sz="2400" dirty="0" smtClean="0">
                    <a:latin typeface="楷体" panose="02010609060101010101" pitchFamily="49" charset="-122"/>
                    <a:ea typeface="楷体" panose="02010609060101010101" pitchFamily="49" charset="-122"/>
                  </a:rPr>
                  <a:t>满足</a:t>
                </a:r>
                <a:r>
                  <a:rPr lang="en-US" altLang="zh-CN" sz="2400" dirty="0" smtClean="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b="0" i="1" smtClean="0">
                            <a:solidFill>
                              <a:srgbClr val="000000"/>
                            </a:solidFill>
                            <a:latin typeface="Cambria Math" panose="02040503050406030204" pitchFamily="18" charset="0"/>
                            <a:ea typeface="楷体" panose="02010609060101010101" pitchFamily="49" charset="-122"/>
                          </a:rPr>
                          <m:t>𝐵</m:t>
                        </m:r>
                      </m:e>
                      <m:sub>
                        <m:r>
                          <m:rPr>
                            <m:sty m:val="p"/>
                          </m:rPr>
                          <a:rPr lang="en-US" altLang="zh-CN" sz="2400" i="1">
                            <a:solidFill>
                              <a:srgbClr val="000000"/>
                            </a:solidFill>
                            <a:latin typeface="Cambria Math" panose="02040503050406030204" pitchFamily="18" charset="0"/>
                            <a:ea typeface="楷体" panose="02010609060101010101" pitchFamily="49" charset="-122"/>
                          </a:rPr>
                          <m:t>tr</m:t>
                        </m:r>
                      </m:sub>
                    </m:sSub>
                    <m:r>
                      <a:rPr lang="en-US" altLang="zh-CN" sz="2400" b="0" i="1" smtClean="0">
                        <a:solidFill>
                          <a:srgbClr val="000000"/>
                        </a:solidFill>
                        <a:latin typeface="Cambria Math" panose="02040503050406030204" pitchFamily="18" charset="0"/>
                        <a:ea typeface="楷体" panose="02010609060101010101" pitchFamily="49" charset="-122"/>
                      </a:rPr>
                      <m:t>=</m:t>
                    </m:r>
                    <m:r>
                      <a:rPr lang="en-US" altLang="zh-CN" sz="2400" b="0" i="1" smtClean="0">
                        <a:solidFill>
                          <a:srgbClr val="000000"/>
                        </a:solidFill>
                        <a:latin typeface="Cambria Math" panose="02040503050406030204" pitchFamily="18" charset="0"/>
                        <a:ea typeface="楷体" panose="02010609060101010101" pitchFamily="49" charset="-122"/>
                      </a:rPr>
                      <m:t>𝑐</m:t>
                    </m:r>
                  </m:oMath>
                </a14:m>
                <a:r>
                  <a:rPr lang="zh-CN" altLang="en-US" sz="2400" dirty="0" smtClean="0">
                    <a:latin typeface="楷体" panose="02010609060101010101" pitchFamily="49" charset="-122"/>
                    <a:ea typeface="楷体" panose="02010609060101010101" pitchFamily="49" charset="-122"/>
                  </a:rPr>
                  <a:t>是常数</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如</a:t>
                </a:r>
                <a:r>
                  <a:rPr lang="zh-CN" altLang="en-US" sz="2400" dirty="0">
                    <a:latin typeface="楷体" panose="02010609060101010101" pitchFamily="49" charset="-122"/>
                    <a:ea typeface="楷体" panose="02010609060101010101" pitchFamily="49" charset="-122"/>
                  </a:rPr>
                  <a:t>图</a:t>
                </a:r>
                <a:r>
                  <a:rPr lang="en-US" altLang="zh-CN" sz="2400" dirty="0">
                    <a:latin typeface="楷体" panose="02010609060101010101" pitchFamily="49" charset="-122"/>
                    <a:ea typeface="楷体" panose="02010609060101010101" pitchFamily="49" charset="-122"/>
                  </a:rPr>
                  <a:t>1.6(a</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实际</a:t>
                </a:r>
                <a:r>
                  <a:rPr lang="zh-CN" altLang="en-US" sz="2400" dirty="0">
                    <a:latin typeface="楷体" panose="02010609060101010101" pitchFamily="49" charset="-122"/>
                    <a:ea typeface="楷体" panose="02010609060101010101" pitchFamily="49" charset="-122"/>
                  </a:rPr>
                  <a:t>场景中</a:t>
                </a:r>
                <a:r>
                  <a:rPr lang="zh-CN" altLang="en-US" sz="2400" dirty="0" smtClean="0">
                    <a:latin typeface="楷体" panose="02010609060101010101" pitchFamily="49" charset="-122"/>
                    <a:ea typeface="楷体" panose="02010609060101010101" pitchFamily="49" charset="-122"/>
                  </a:rPr>
                  <a:t>由于噪声</a:t>
                </a:r>
                <a:r>
                  <a:rPr lang="zh-CN" altLang="en-US" sz="2400" dirty="0">
                    <a:latin typeface="楷体" panose="02010609060101010101" pitchFamily="49" charset="-122"/>
                    <a:ea typeface="楷体" panose="02010609060101010101" pitchFamily="49" charset="-122"/>
                  </a:rPr>
                  <a:t>的存在，通常要求子矩阵在</a:t>
                </a:r>
                <a:r>
                  <a:rPr lang="zh-CN" altLang="en-US" sz="2400" dirty="0" smtClean="0">
                    <a:latin typeface="楷体" panose="02010609060101010101" pitchFamily="49" charset="-122"/>
                    <a:ea typeface="楷体" panose="02010609060101010101" pitchFamily="49" charset="-122"/>
                  </a:rPr>
                  <a:t>阈值</a:t>
                </a:r>
                <a:r>
                  <a:rPr lang="en-US" altLang="zh-CN" sz="2400" dirty="0" smtClean="0">
                    <a:latin typeface="楷体" panose="02010609060101010101" pitchFamily="49" charset="-122"/>
                    <a:ea typeface="楷体" panose="02010609060101010101" pitchFamily="49" charset="-122"/>
                  </a:rPr>
                  <a:t>ϵ</a:t>
                </a:r>
                <a:r>
                  <a:rPr lang="zh-CN" altLang="en-US" sz="2400" dirty="0" smtClean="0">
                    <a:latin typeface="楷体" panose="02010609060101010101" pitchFamily="49" charset="-122"/>
                    <a:ea typeface="楷体" panose="02010609060101010101" pitchFamily="49" charset="-122"/>
                  </a:rPr>
                  <a:t>范围</a:t>
                </a:r>
                <a:r>
                  <a:rPr lang="zh-CN" altLang="en-US" sz="2400" dirty="0">
                    <a:latin typeface="楷体" panose="02010609060101010101" pitchFamily="49" charset="-122"/>
                    <a:ea typeface="楷体" panose="02010609060101010101" pitchFamily="49" charset="-122"/>
                  </a:rPr>
                  <a:t>内满足元素为常数</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271675"/>
                <a:ext cx="11715994" cy="3323987"/>
              </a:xfrm>
              <a:prstGeom prst="rect">
                <a:avLst/>
              </a:prstGeom>
              <a:blipFill rotWithShape="1">
                <a:blip r:embed="rId1"/>
                <a:stretch>
                  <a:fillRect t="-12" r="2" b="5"/>
                </a:stretch>
              </a:blipFill>
            </p:spPr>
            <p:txBody>
              <a:bodyPr/>
              <a:lstStyle/>
              <a:p>
                <a:r>
                  <a:rPr lang="zh-CN" altLang="en-US">
                    <a:noFill/>
                  </a:rPr>
                  <a:t> </a:t>
                </a:r>
              </a:p>
            </p:txBody>
          </p:sp>
        </mc:Fallback>
      </mc:AlternateContent>
      <p:pic>
        <p:nvPicPr>
          <p:cNvPr id="2" name="图片 1"/>
          <p:cNvPicPr>
            <a:picLocks noChangeAspect="1"/>
          </p:cNvPicPr>
          <p:nvPr/>
        </p:nvPicPr>
        <p:blipFill rotWithShape="1">
          <a:blip r:embed="rId2"/>
          <a:srcRect l="8610" t="8448" r="9332" b="4357"/>
          <a:stretch>
            <a:fillRect/>
          </a:stretch>
        </p:blipFill>
        <p:spPr>
          <a:xfrm>
            <a:off x="7741920" y="3912309"/>
            <a:ext cx="2966720" cy="2536255"/>
          </a:xfrm>
          <a:prstGeom prst="rect">
            <a:avLst/>
          </a:prstGeom>
        </p:spPr>
      </p:pic>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339099" y="4040257"/>
            <a:ext cx="7068457" cy="1798698"/>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 </a:t>
            </a: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8000" b="1" dirty="0" smtClean="0">
                <a:solidFill>
                  <a:schemeClr val="accent3"/>
                </a:solidFill>
                <a:latin typeface="楷体" panose="02010609060101010101" pitchFamily="49" charset="-122"/>
                <a:ea typeface="楷体" panose="02010609060101010101" pitchFamily="49" charset="-122"/>
              </a:rPr>
              <a:t>相似度</a:t>
            </a:r>
            <a:endParaRPr lang="en-US" altLang="zh-CN" sz="8000" b="1" dirty="0" smtClean="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smtClean="0">
                <a:solidFill>
                  <a:schemeClr val="bg2">
                    <a:lumMod val="50000"/>
                  </a:schemeClr>
                </a:solidFill>
                <a:latin typeface="+mn-lt"/>
                <a:cs typeface="Times New Roman" panose="02020603050405020304" pitchFamily="18" charset="0"/>
              </a:rPr>
              <a:t>       </a:t>
            </a:r>
            <a:r>
              <a:rPr lang="en-US" altLang="zh-CN" sz="4000" b="1" dirty="0" smtClean="0">
                <a:solidFill>
                  <a:schemeClr val="bg2">
                    <a:lumMod val="50000"/>
                  </a:schemeClr>
                </a:solidFill>
                <a:cs typeface="Times New Roman" panose="02020603050405020304" pitchFamily="18" charset="0"/>
              </a:rPr>
              <a:t>Similarity</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942234"/>
                <a:ext cx="11715994" cy="1554913"/>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b="1" dirty="0" smtClean="0">
                    <a:latin typeface="楷体" panose="02010609060101010101" pitchFamily="49" charset="-122"/>
                    <a:ea typeface="楷体" panose="02010609060101010101" pitchFamily="49" charset="-122"/>
                  </a:rPr>
                  <a:t>行</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列</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常数型</a:t>
                </a:r>
                <a:r>
                  <a:rPr lang="zh-CN" altLang="en-US" sz="2400" dirty="0">
                    <a:latin typeface="楷体" panose="02010609060101010101" pitchFamily="49" charset="-122"/>
                    <a:ea typeface="楷体" panose="02010609060101010101" pitchFamily="49" charset="-122"/>
                  </a:rPr>
                  <a:t>：子矩阵的每一行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或列</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的元素为常数。以行常数为例，对于子 矩阵</a:t>
                </a:r>
                <a:r>
                  <a:rPr lang="en-US" altLang="zh-CN" sz="2400" dirty="0">
                    <a:solidFill>
                      <a:srgbClr val="000000"/>
                    </a:solidFill>
                    <a:latin typeface="楷体" panose="02010609060101010101" pitchFamily="49" charset="-122"/>
                    <a:ea typeface="楷体" panose="02010609060101010101" pitchFamily="49" charset="-122"/>
                  </a:rPr>
                  <a:t>B=(</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𝑏</m:t>
                        </m:r>
                      </m:e>
                      <m:sub>
                        <m:r>
                          <m:rPr>
                            <m:sty m:val="p"/>
                          </m:rPr>
                          <a:rPr lang="en-US" altLang="zh-CN" sz="2400" i="1">
                            <a:solidFill>
                              <a:srgbClr val="000000"/>
                            </a:solidFill>
                            <a:latin typeface="Cambria Math" panose="02040503050406030204" pitchFamily="18" charset="0"/>
                            <a:ea typeface="楷体" panose="02010609060101010101" pitchFamily="49" charset="-122"/>
                          </a:rPr>
                          <m:t>tr</m:t>
                        </m:r>
                      </m:sub>
                    </m:sSub>
                  </m:oMath>
                </a14:m>
                <a:r>
                  <a:rPr lang="en-US" altLang="zh-CN" sz="2400" dirty="0">
                    <a:solidFill>
                      <a:srgbClr val="000000"/>
                    </a:solidFill>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其中</a:t>
                </a:r>
                <a:r>
                  <a:rPr lang="en-US" altLang="zh-CN" sz="2400" dirty="0">
                    <a:latin typeface="楷体" panose="02010609060101010101" pitchFamily="49" charset="-122"/>
                    <a:ea typeface="楷体" panose="02010609060101010101" pitchFamily="49" charset="-122"/>
                  </a:rPr>
                  <a:t>1≤t≤T,1≤r≤R,</a:t>
                </a:r>
                <a:r>
                  <a:rPr lang="zh-CN" altLang="en-US" sz="2400" dirty="0">
                    <a:latin typeface="楷体" panose="02010609060101010101" pitchFamily="49" charset="-122"/>
                    <a:ea typeface="楷体" panose="02010609060101010101" pitchFamily="49" charset="-122"/>
                  </a:rPr>
                  <a:t>满足 </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𝑏</m:t>
                        </m:r>
                      </m:e>
                      <m:sub>
                        <m:r>
                          <m:rPr>
                            <m:sty m:val="p"/>
                          </m:rPr>
                          <a:rPr lang="en-US" altLang="zh-CN" sz="2400" i="1">
                            <a:solidFill>
                              <a:srgbClr val="000000"/>
                            </a:solidFill>
                            <a:latin typeface="Cambria Math" panose="02040503050406030204" pitchFamily="18" charset="0"/>
                            <a:ea typeface="楷体" panose="02010609060101010101" pitchFamily="49" charset="-122"/>
                          </a:rPr>
                          <m:t>t</m:t>
                        </m:r>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r>
                      <a:rPr lang="en-US" altLang="zh-CN" sz="2400" i="1">
                        <a:latin typeface="Cambria Math" panose="02040503050406030204" pitchFamily="18" charset="0"/>
                        <a:ea typeface="楷体" panose="02010609060101010101" pitchFamily="49" charset="-122"/>
                      </a:rPr>
                      <m:t>=</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𝑅</m:t>
                        </m:r>
                      </m:sub>
                    </m:sSub>
                    <m:r>
                      <a:rPr lang="en-US" altLang="zh-CN" sz="2400" i="1">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sub>
                    </m:sSub>
                  </m:oMath>
                </a14:m>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sub>
                    </m:sSub>
                  </m:oMath>
                </a14:m>
                <a:r>
                  <a:rPr lang="zh-CN" altLang="en-US" sz="2400" dirty="0">
                    <a:latin typeface="楷体" panose="02010609060101010101" pitchFamily="49" charset="-122"/>
                    <a:ea typeface="楷体" panose="02010609060101010101" pitchFamily="49" charset="-122"/>
                  </a:rPr>
                  <a:t>是常数，如图</a:t>
                </a:r>
                <a:r>
                  <a:rPr lang="en-US" altLang="zh-CN" sz="2400" dirty="0">
                    <a:latin typeface="楷体" panose="02010609060101010101" pitchFamily="49" charset="-122"/>
                    <a:ea typeface="楷体" panose="02010609060101010101" pitchFamily="49" charset="-122"/>
                  </a:rPr>
                  <a:t>1.6(b)</a:t>
                </a:r>
                <a:r>
                  <a:rPr lang="zh-CN" altLang="en-US" sz="2400" dirty="0" smtClean="0">
                    <a:latin typeface="楷体" panose="02010609060101010101" pitchFamily="49" charset="-122"/>
                    <a:ea typeface="楷体" panose="02010609060101010101" pitchFamily="49" charset="-122"/>
                  </a:rPr>
                  <a:t>。</a:t>
                </a:r>
                <a:endParaRPr lang="en-US" altLang="zh-CN" sz="2400" dirty="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942234"/>
                <a:ext cx="11715994" cy="1554913"/>
              </a:xfrm>
              <a:prstGeom prst="rect">
                <a:avLst/>
              </a:prstGeom>
              <a:blipFill rotWithShape="1">
                <a:blip r:embed="rId1"/>
                <a:stretch>
                  <a:fillRect t="-26" r="2" b="-926"/>
                </a:stretch>
              </a:blipFill>
            </p:spPr>
            <p:txBody>
              <a:bodyPr/>
              <a:lstStyle/>
              <a:p>
                <a:r>
                  <a:rPr lang="zh-CN" altLang="en-US">
                    <a:noFill/>
                  </a:rPr>
                  <a:t> </a:t>
                </a:r>
              </a:p>
            </p:txBody>
          </p:sp>
        </mc:Fallback>
      </mc:AlternateContent>
      <p:pic>
        <p:nvPicPr>
          <p:cNvPr id="2" name="图片 1"/>
          <p:cNvPicPr>
            <a:picLocks noChangeAspect="1"/>
          </p:cNvPicPr>
          <p:nvPr/>
        </p:nvPicPr>
        <p:blipFill>
          <a:blip r:embed="rId2"/>
          <a:stretch>
            <a:fillRect/>
          </a:stretch>
        </p:blipFill>
        <p:spPr>
          <a:xfrm>
            <a:off x="4044280" y="3497147"/>
            <a:ext cx="3169320" cy="2628583"/>
          </a:xfrm>
          <a:prstGeom prst="rect">
            <a:avLst/>
          </a:prstGeom>
        </p:spPr>
      </p:pic>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25991" y="68690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271675"/>
                <a:ext cx="11715994" cy="2580835"/>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smtClean="0">
                    <a:latin typeface="楷体" panose="02010609060101010101" pitchFamily="49" charset="-122"/>
                    <a:ea typeface="楷体" panose="02010609060101010101" pitchFamily="49" charset="-122"/>
                  </a:rPr>
                  <a:t>线性关系型：子矩阵的每行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列</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的元素是其他任意一行 </a:t>
                </a:r>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列</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的线性组合。以 行满足线性关系为例，对于</a:t>
                </a:r>
                <a:r>
                  <a:rPr lang="zh-CN" altLang="en-US" sz="2400" dirty="0" smtClean="0">
                    <a:latin typeface="楷体" panose="02010609060101010101" pitchFamily="49" charset="-122"/>
                    <a:ea typeface="楷体" panose="02010609060101010101" pitchFamily="49" charset="-122"/>
                  </a:rPr>
                  <a:t>子矩阵</a:t>
                </a:r>
                <a:r>
                  <a:rPr lang="en-US" altLang="zh-CN" sz="2400" dirty="0" smtClean="0">
                    <a:latin typeface="楷体" panose="02010609060101010101" pitchFamily="49" charset="-122"/>
                    <a:ea typeface="楷体" panose="02010609060101010101" pitchFamily="49" charset="-122"/>
                  </a:rPr>
                  <a:t>B=(</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𝑏</m:t>
                        </m:r>
                      </m:e>
                      <m:sub>
                        <m:r>
                          <m:rPr>
                            <m:sty m:val="p"/>
                          </m:rPr>
                          <a:rPr lang="en-US" altLang="zh-CN" sz="2400" i="1">
                            <a:latin typeface="Cambria Math" panose="02040503050406030204" pitchFamily="18" charset="0"/>
                            <a:ea typeface="楷体" panose="02010609060101010101" pitchFamily="49" charset="-122"/>
                          </a:rPr>
                          <m:t>tr</m:t>
                        </m:r>
                      </m:sub>
                    </m:sSub>
                  </m:oMath>
                </a14:m>
                <a:r>
                  <a:rPr lang="en-US" altLang="zh-CN" sz="2400" dirty="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其中</a:t>
                </a:r>
                <a:r>
                  <a:rPr lang="en-US" altLang="zh-CN" sz="2400" dirty="0" smtClean="0">
                    <a:latin typeface="楷体" panose="02010609060101010101" pitchFamily="49" charset="-122"/>
                    <a:ea typeface="楷体" panose="02010609060101010101" pitchFamily="49" charset="-122"/>
                  </a:rPr>
                  <a:t>1≤t≤T,1≤r≤R</a:t>
                </a:r>
                <a:r>
                  <a:rPr lang="en-US" altLang="zh-CN" sz="2400" dirty="0">
                    <a:latin typeface="楷体" panose="02010609060101010101" pitchFamily="49" charset="-122"/>
                    <a:ea typeface="楷体" panose="02010609060101010101" pitchFamily="49" charset="-122"/>
                  </a:rPr>
                  <a:t>, </a:t>
                </a:r>
                <a:r>
                  <a:rPr lang="zh-CN" altLang="en-US" sz="2400" dirty="0">
                    <a:latin typeface="楷体" panose="02010609060101010101" pitchFamily="49" charset="-122"/>
                    <a:ea typeface="楷体" panose="02010609060101010101" pitchFamily="49" charset="-122"/>
                  </a:rPr>
                  <a:t>满足</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b="0" i="1" smtClean="0">
                            <a:solidFill>
                              <a:srgbClr val="000000"/>
                            </a:solidFill>
                            <a:latin typeface="Cambria Math" panose="02040503050406030204" pitchFamily="18" charset="0"/>
                            <a:ea typeface="楷体" panose="02010609060101010101" pitchFamily="49" charset="-122"/>
                          </a:rPr>
                          <m:t>𝐵</m:t>
                        </m:r>
                      </m:e>
                      <m:sub>
                        <m:r>
                          <m:rPr>
                            <m:sty m:val="p"/>
                          </m:rPr>
                          <a:rPr lang="en-US" altLang="zh-CN" sz="2400" i="1">
                            <a:solidFill>
                              <a:srgbClr val="000000"/>
                            </a:solidFill>
                            <a:latin typeface="Cambria Math" panose="02040503050406030204" pitchFamily="18" charset="0"/>
                            <a:ea typeface="楷体" panose="02010609060101010101" pitchFamily="49" charset="-122"/>
                          </a:rPr>
                          <m:t>t</m:t>
                        </m:r>
                        <m:r>
                          <a:rPr lang="en-US" altLang="zh-CN" sz="2400" i="1">
                            <a:solidFill>
                              <a:srgbClr val="000000"/>
                            </a:solidFill>
                            <a:latin typeface="Cambria Math" panose="02040503050406030204" pitchFamily="18" charset="0"/>
                            <a:ea typeface="楷体" panose="02010609060101010101" pitchFamily="49" charset="-122"/>
                          </a:rPr>
                          <m:t>1</m:t>
                        </m:r>
                      </m:sub>
                    </m:sSub>
                    <m:r>
                      <a:rPr lang="en-US" altLang="zh-CN" sz="2400" i="1">
                        <a:solidFill>
                          <a:srgbClr val="000000"/>
                        </a:solidFill>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r>
                          <a:rPr lang="en-US" altLang="zh-CN" sz="2400" b="0" i="1" smtClean="0">
                            <a:latin typeface="Cambria Math" panose="02040503050406030204" pitchFamily="18" charset="0"/>
                            <a:ea typeface="楷体" panose="02010609060101010101" pitchFamily="49" charset="-122"/>
                          </a:rPr>
                          <m:t>2</m:t>
                        </m:r>
                      </m:sub>
                    </m:sSub>
                    <m:r>
                      <a:rPr lang="en-US" altLang="zh-CN" sz="240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𝐵</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r>
                      <a:rPr lang="en-US" altLang="zh-CN" sz="2400" b="0" i="1" smtClean="0">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𝜃</m:t>
                        </m:r>
                      </m:e>
                      <m:sub>
                        <m:r>
                          <m:rPr>
                            <m:sty m:val="p"/>
                          </m:rPr>
                          <a:rPr lang="en-US" altLang="zh-CN" sz="2400" i="1">
                            <a:latin typeface="Cambria Math" panose="02040503050406030204" pitchFamily="18" charset="0"/>
                            <a:ea typeface="楷体" panose="02010609060101010101" pitchFamily="49" charset="-122"/>
                          </a:rPr>
                          <m:t>t</m:t>
                        </m:r>
                        <m:r>
                          <a:rPr lang="en-US" altLang="zh-CN" sz="2400" b="0" i="1" smtClean="0">
                            <a:latin typeface="Cambria Math" panose="02040503050406030204" pitchFamily="18" charset="0"/>
                            <a:ea typeface="楷体" panose="02010609060101010101" pitchFamily="49" charset="-122"/>
                          </a:rPr>
                          <m:t>2</m:t>
                        </m:r>
                      </m:sub>
                    </m:sSub>
                  </m:oMath>
                </a14:m>
                <a:r>
                  <a:rPr lang="zh-CN" altLang="en-US" sz="2400" dirty="0" smtClean="0">
                    <a:latin typeface="楷体" panose="02010609060101010101" pitchFamily="49" charset="-122"/>
                    <a:ea typeface="楷体" panose="02010609060101010101" pitchFamily="49" charset="-122"/>
                  </a:rPr>
                  <a:t>，其中</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r>
                          <a:rPr lang="en-US" altLang="zh-CN" sz="2400" i="1">
                            <a:latin typeface="Cambria Math" panose="02040503050406030204" pitchFamily="18" charset="0"/>
                            <a:ea typeface="楷体" panose="02010609060101010101" pitchFamily="49" charset="-122"/>
                          </a:rPr>
                          <m:t>2</m:t>
                        </m:r>
                      </m:sub>
                    </m:sSub>
                  </m:oMath>
                </a14:m>
                <a:r>
                  <a:rPr lang="en-US" altLang="zh-CN" sz="2400" dirty="0" smtClean="0">
                    <a:latin typeface="楷体" panose="02010609060101010101" pitchFamily="49" charset="-122"/>
                    <a:ea typeface="楷体" panose="02010609060101010101" pitchFamily="49" charset="-122"/>
                  </a:rPr>
                  <a:t>,</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zh-CN" altLang="en-US" sz="2400" i="1">
                            <a:latin typeface="Cambria Math" panose="02040503050406030204" pitchFamily="18" charset="0"/>
                            <a:ea typeface="楷体" panose="02010609060101010101" pitchFamily="49" charset="-122"/>
                          </a:rPr>
                          <m:t>𝜃</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oMath>
                </a14:m>
                <a:r>
                  <a:rPr lang="zh-CN" altLang="en-US" sz="2400" dirty="0" smtClean="0">
                    <a:latin typeface="楷体" panose="02010609060101010101" pitchFamily="49" charset="-122"/>
                    <a:ea typeface="楷体" panose="02010609060101010101" pitchFamily="49" charset="-122"/>
                  </a:rPr>
                  <a:t>是</a:t>
                </a:r>
                <a:r>
                  <a:rPr lang="zh-CN" altLang="en-US" sz="2400" dirty="0">
                    <a:latin typeface="楷体" panose="02010609060101010101" pitchFamily="49" charset="-122"/>
                    <a:ea typeface="楷体" panose="02010609060101010101" pitchFamily="49" charset="-122"/>
                  </a:rPr>
                  <a:t>常数，</a:t>
                </a:r>
                <a14:m>
                  <m:oMath xmlns:m="http://schemas.openxmlformats.org/officeDocument/2006/math">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𝐵</m:t>
                        </m:r>
                      </m:e>
                      <m:sub>
                        <m:r>
                          <m:rPr>
                            <m:sty m:val="p"/>
                          </m:rPr>
                          <a:rPr lang="en-US" altLang="zh-CN" sz="2400" i="1">
                            <a:solidFill>
                              <a:srgbClr val="000000"/>
                            </a:solidFill>
                            <a:latin typeface="Cambria Math" panose="02040503050406030204" pitchFamily="18" charset="0"/>
                            <a:ea typeface="楷体" panose="02010609060101010101" pitchFamily="49" charset="-122"/>
                          </a:rPr>
                          <m:t>t</m:t>
                        </m:r>
                        <m:r>
                          <a:rPr lang="en-US" altLang="zh-CN" sz="2400" i="1">
                            <a:solidFill>
                              <a:srgbClr val="000000"/>
                            </a:solidFill>
                            <a:latin typeface="Cambria Math" panose="02040503050406030204" pitchFamily="18" charset="0"/>
                            <a:ea typeface="楷体" panose="02010609060101010101" pitchFamily="49" charset="-122"/>
                          </a:rPr>
                          <m:t>1</m:t>
                        </m:r>
                      </m:sub>
                    </m:sSub>
                  </m:oMath>
                </a14:m>
                <a:r>
                  <a:rPr lang="zh-CN" altLang="en-US" sz="2400" dirty="0">
                    <a:latin typeface="楷体" panose="02010609060101010101" pitchFamily="49" charset="-122"/>
                    <a:ea typeface="楷体" panose="02010609060101010101" pitchFamily="49" charset="-122"/>
                  </a:rPr>
                  <a:t>表示矩阵</a:t>
                </a:r>
                <a:r>
                  <a:rPr lang="zh-CN" altLang="en-US" sz="2400" dirty="0" smtClean="0">
                    <a:latin typeface="楷体" panose="02010609060101010101" pitchFamily="49" charset="-122"/>
                    <a:ea typeface="楷体" panose="02010609060101010101" pitchFamily="49" charset="-122"/>
                  </a:rPr>
                  <a:t>第</a:t>
                </a:r>
                <a:r>
                  <a:rPr lang="en-US" altLang="zh-CN" sz="2400" dirty="0" smtClean="0">
                    <a:latin typeface="楷体" panose="02010609060101010101" pitchFamily="49" charset="-122"/>
                    <a:ea typeface="楷体" panose="02010609060101010101" pitchFamily="49" charset="-122"/>
                  </a:rPr>
                  <a:t>t1</a:t>
                </a:r>
                <a:r>
                  <a:rPr lang="zh-CN" altLang="en-US" sz="2400" dirty="0" smtClean="0">
                    <a:latin typeface="楷体" panose="02010609060101010101" pitchFamily="49" charset="-122"/>
                    <a:ea typeface="楷体" panose="02010609060101010101" pitchFamily="49" charset="-122"/>
                  </a:rPr>
                  <a:t>行</a:t>
                </a:r>
                <a:r>
                  <a:rPr lang="zh-CN" altLang="en-US" sz="2400" dirty="0">
                    <a:latin typeface="楷体" panose="02010609060101010101" pitchFamily="49" charset="-122"/>
                    <a:ea typeface="楷体" panose="02010609060101010101" pitchFamily="49" charset="-122"/>
                  </a:rPr>
                  <a:t>，列满足</a:t>
                </a:r>
                <a:r>
                  <a:rPr lang="zh-CN" altLang="en-US" sz="2400" dirty="0" smtClean="0">
                    <a:latin typeface="楷体" panose="02010609060101010101" pitchFamily="49" charset="-122"/>
                    <a:ea typeface="楷体" panose="02010609060101010101" pitchFamily="49" charset="-122"/>
                  </a:rPr>
                  <a:t>线性关系</a:t>
                </a:r>
                <a:r>
                  <a:rPr lang="zh-CN" altLang="en-US" sz="2400" dirty="0">
                    <a:latin typeface="楷体" panose="02010609060101010101" pitchFamily="49" charset="-122"/>
                    <a:ea typeface="楷体" panose="02010609060101010101" pitchFamily="49" charset="-122"/>
                  </a:rPr>
                  <a:t>同理可得。当</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𝑐</m:t>
                        </m:r>
                      </m:e>
                      <m:sub>
                        <m:r>
                          <a:rPr lang="en-US" altLang="zh-CN" sz="2400" i="1">
                            <a:latin typeface="Cambria Math" panose="02040503050406030204" pitchFamily="18" charset="0"/>
                            <a:ea typeface="楷体" panose="02010609060101010101" pitchFamily="49" charset="-122"/>
                          </a:rPr>
                          <m:t>𝑡</m:t>
                        </m:r>
                        <m:r>
                          <a:rPr lang="en-US" altLang="zh-CN" sz="2400" i="1">
                            <a:latin typeface="Cambria Math" panose="02040503050406030204" pitchFamily="18" charset="0"/>
                            <a:ea typeface="楷体" panose="02010609060101010101" pitchFamily="49" charset="-122"/>
                          </a:rPr>
                          <m:t>2</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，被称为加法</a:t>
                </a:r>
                <a:r>
                  <a:rPr lang="zh-CN" altLang="en-US" sz="2400" dirty="0" smtClean="0">
                    <a:latin typeface="楷体" panose="02010609060101010101" pitchFamily="49" charset="-122"/>
                    <a:ea typeface="楷体" panose="02010609060101010101" pitchFamily="49" charset="-122"/>
                  </a:rPr>
                  <a:t>模型，如</a:t>
                </a:r>
                <a:r>
                  <a:rPr lang="zh-CN" altLang="en-US" sz="2400" dirty="0">
                    <a:latin typeface="楷体" panose="02010609060101010101" pitchFamily="49" charset="-122"/>
                    <a:ea typeface="楷体" panose="02010609060101010101" pitchFamily="49" charset="-122"/>
                  </a:rPr>
                  <a:t>图</a:t>
                </a:r>
                <a:r>
                  <a:rPr lang="en-US" altLang="zh-CN" sz="2400" dirty="0">
                    <a:latin typeface="楷体" panose="02010609060101010101" pitchFamily="49" charset="-122"/>
                    <a:ea typeface="楷体" panose="02010609060101010101" pitchFamily="49" charset="-122"/>
                  </a:rPr>
                  <a:t>1.6(c)</a:t>
                </a:r>
                <a:r>
                  <a:rPr lang="zh-CN" altLang="en-US" sz="2400" dirty="0">
                    <a:latin typeface="楷体" panose="02010609060101010101" pitchFamily="49" charset="-122"/>
                    <a:ea typeface="楷体" panose="02010609060101010101" pitchFamily="49" charset="-122"/>
                  </a:rPr>
                  <a:t>；当</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zh-CN" altLang="en-US" sz="2400" i="1">
                            <a:latin typeface="Cambria Math" panose="02040503050406030204" pitchFamily="18" charset="0"/>
                            <a:ea typeface="楷体" panose="02010609060101010101" pitchFamily="49" charset="-122"/>
                          </a:rPr>
                          <m:t>𝜃</m:t>
                        </m:r>
                      </m:e>
                      <m:sub>
                        <m:r>
                          <m:rPr>
                            <m:sty m:val="p"/>
                          </m:rPr>
                          <a:rPr lang="en-US" altLang="zh-CN" sz="2400" i="1">
                            <a:latin typeface="Cambria Math" panose="02040503050406030204" pitchFamily="18" charset="0"/>
                            <a:ea typeface="楷体" panose="02010609060101010101" pitchFamily="49" charset="-122"/>
                          </a:rPr>
                          <m:t>t</m:t>
                        </m:r>
                        <m:r>
                          <a:rPr lang="en-US" altLang="zh-CN" sz="2400" i="1">
                            <a:latin typeface="Cambria Math" panose="02040503050406030204" pitchFamily="18" charset="0"/>
                            <a:ea typeface="楷体" panose="02010609060101010101" pitchFamily="49" charset="-122"/>
                          </a:rPr>
                          <m:t>2</m:t>
                        </m:r>
                      </m:sub>
                    </m:sSub>
                  </m:oMath>
                </a14:m>
                <a:r>
                  <a:rPr lang="en-US" altLang="zh-CN" sz="2400" dirty="0" smtClean="0">
                    <a:latin typeface="楷体" panose="02010609060101010101" pitchFamily="49" charset="-122"/>
                    <a:ea typeface="楷体" panose="02010609060101010101" pitchFamily="49" charset="-122"/>
                  </a:rPr>
                  <a:t>=0</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，被称为</a:t>
                </a:r>
                <a:r>
                  <a:rPr lang="zh-CN" altLang="en-US" sz="2400" dirty="0" smtClean="0">
                    <a:latin typeface="楷体" panose="02010609060101010101" pitchFamily="49" charset="-122"/>
                    <a:ea typeface="楷体" panose="02010609060101010101" pitchFamily="49" charset="-122"/>
                  </a:rPr>
                  <a:t>乘法</a:t>
                </a:r>
                <a:r>
                  <a:rPr lang="zh-CN" altLang="en-US" sz="2400" dirty="0">
                    <a:latin typeface="楷体" panose="02010609060101010101" pitchFamily="49" charset="-122"/>
                    <a:ea typeface="楷体" panose="02010609060101010101" pitchFamily="49" charset="-122"/>
                  </a:rPr>
                  <a:t>模型，如图</a:t>
                </a:r>
                <a:r>
                  <a:rPr lang="en-US" altLang="zh-CN" sz="2400" dirty="0">
                    <a:latin typeface="楷体" panose="02010609060101010101" pitchFamily="49" charset="-122"/>
                    <a:ea typeface="楷体" panose="02010609060101010101" pitchFamily="49" charset="-122"/>
                  </a:rPr>
                  <a:t>1.6(d)</a:t>
                </a:r>
                <a:r>
                  <a:rPr lang="zh-CN" altLang="en-US" sz="2400" dirty="0" smtClean="0">
                    <a:latin typeface="楷体" panose="02010609060101010101" pitchFamily="49" charset="-122"/>
                    <a:ea typeface="楷体" panose="02010609060101010101" pitchFamily="49" charset="-122"/>
                  </a:rPr>
                  <a:t>。</a:t>
                </a:r>
                <a:endParaRPr lang="en-US" altLang="zh-CN" sz="2400" dirty="0" smtClean="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271675"/>
                <a:ext cx="11715994" cy="2580835"/>
              </a:xfrm>
              <a:prstGeom prst="rect">
                <a:avLst/>
              </a:prstGeom>
              <a:blipFill rotWithShape="1">
                <a:blip r:embed="rId1"/>
                <a:stretch>
                  <a:fillRect t="-16" r="2" b="-174"/>
                </a:stretch>
              </a:blipFill>
            </p:spPr>
            <p:txBody>
              <a:bodyPr/>
              <a:lstStyle/>
              <a:p>
                <a:r>
                  <a:rPr lang="zh-CN" altLang="en-US">
                    <a:noFill/>
                  </a:rPr>
                  <a:t> </a:t>
                </a:r>
              </a:p>
            </p:txBody>
          </p:sp>
        </mc:Fallback>
      </mc:AlternateContent>
      <p:pic>
        <p:nvPicPr>
          <p:cNvPr id="2" name="图片 1"/>
          <p:cNvPicPr>
            <a:picLocks noChangeAspect="1"/>
          </p:cNvPicPr>
          <p:nvPr/>
        </p:nvPicPr>
        <p:blipFill rotWithShape="1">
          <a:blip r:embed="rId2"/>
          <a:srcRect t="2717" r="10603"/>
          <a:stretch>
            <a:fillRect/>
          </a:stretch>
        </p:blipFill>
        <p:spPr>
          <a:xfrm>
            <a:off x="3163196" y="3608669"/>
            <a:ext cx="3095364" cy="2635483"/>
          </a:xfrm>
          <a:prstGeom prst="rect">
            <a:avLst/>
          </a:prstGeom>
        </p:spPr>
      </p:pic>
      <p:pic>
        <p:nvPicPr>
          <p:cNvPr id="5" name="图片 4"/>
          <p:cNvPicPr>
            <a:picLocks noChangeAspect="1"/>
          </p:cNvPicPr>
          <p:nvPr/>
        </p:nvPicPr>
        <p:blipFill rotWithShape="1">
          <a:blip r:embed="rId3"/>
          <a:srcRect l="8181" r="16407" b="1457"/>
          <a:stretch>
            <a:fillRect/>
          </a:stretch>
        </p:blipFill>
        <p:spPr>
          <a:xfrm>
            <a:off x="7376160" y="3608669"/>
            <a:ext cx="2905760" cy="2515546"/>
          </a:xfrm>
          <a:prstGeom prst="rect">
            <a:avLst/>
          </a:prstGeom>
        </p:spPr>
      </p:pic>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29749" y="80882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TextBox 1"/>
              <p:cNvSpPr txBox="1"/>
              <p:nvPr/>
            </p:nvSpPr>
            <p:spPr>
              <a:xfrm>
                <a:off x="0" y="1393595"/>
                <a:ext cx="11715994" cy="3170099"/>
              </a:xfrm>
              <a:prstGeom prst="rect">
                <a:avLst/>
              </a:prstGeom>
              <a:noFill/>
            </p:spPr>
            <p:txBody>
              <a:bodyPr wrap="square" rtlCol="0">
                <a:spAutoFit/>
              </a:bodyPr>
              <a:lstStyle/>
              <a:p>
                <a:pPr marL="457200" indent="-457200">
                  <a:lnSpc>
                    <a:spcPts val="4000"/>
                  </a:lnSpc>
                  <a:spcAft>
                    <a:spcPts val="1200"/>
                  </a:spcAft>
                  <a:buFont typeface="Wingdings" panose="05000000000000000000" pitchFamily="2" charset="2"/>
                  <a:buChar char="Ø"/>
                </a:pPr>
                <a:r>
                  <a:rPr lang="zh-CN" altLang="en-US" sz="2400" dirty="0" smtClean="0"/>
                  <a:t>稀疏双向 </a:t>
                </a:r>
                <a:r>
                  <a:rPr lang="en-US" altLang="zh-CN" sz="2400" dirty="0"/>
                  <a:t>K </a:t>
                </a:r>
                <a:r>
                  <a:rPr lang="zh-CN" altLang="en-US" sz="2400" dirty="0"/>
                  <a:t>均值聚类是将 </a:t>
                </a:r>
                <a:r>
                  <a:rPr lang="en-US" altLang="zh-CN" sz="2400" dirty="0"/>
                  <a:t>K </a:t>
                </a:r>
                <a:r>
                  <a:rPr lang="zh-CN" altLang="en-US" sz="2400" dirty="0"/>
                  <a:t>均值聚类拓展到稀疏双向聚类中的一种算法，求解 过程与 </a:t>
                </a:r>
                <a:r>
                  <a:rPr lang="en-US" altLang="zh-CN" sz="2400" dirty="0"/>
                  <a:t>K </a:t>
                </a:r>
                <a:r>
                  <a:rPr lang="zh-CN" altLang="en-US" sz="2400" dirty="0"/>
                  <a:t>均值算法类似。现给定原始数据集矩阵为 </a:t>
                </a:r>
                <a14:m>
                  <m:oMath xmlns:m="http://schemas.openxmlformats.org/officeDocument/2006/math">
                    <m:r>
                      <a:rPr lang="en-US" altLang="zh-CN" sz="2400" i="1">
                        <a:latin typeface="Cambria Math" panose="02040503050406030204" pitchFamily="18" charset="0"/>
                        <a:ea typeface="楷体" panose="02010609060101010101" pitchFamily="49" charset="-122"/>
                      </a:rPr>
                      <m:t>𝑋</m:t>
                    </m:r>
                    <m:r>
                      <a:rPr lang="en-US" altLang="zh-CN" sz="2400" i="1">
                        <a:latin typeface="Cambria Math" panose="02040503050406030204" pitchFamily="18" charset="0"/>
                        <a:ea typeface="楷体" panose="02010609060101010101" pitchFamily="49" charset="-122"/>
                      </a:rPr>
                      <m:t>=</m:t>
                    </m:r>
                    <m:sSup>
                      <m:sSupPr>
                        <m:ctrlPr>
                          <a:rPr lang="en-US" altLang="zh-CN" sz="2400" i="1">
                            <a:latin typeface="Cambria Math" panose="02040503050406030204" pitchFamily="18" charset="0"/>
                            <a:ea typeface="楷体" panose="02010609060101010101" pitchFamily="49" charset="-122"/>
                          </a:rPr>
                        </m:ctrlPr>
                      </m:sSupPr>
                      <m:e>
                        <m:r>
                          <a:rPr lang="en-US" altLang="zh-CN" sz="2400" i="1">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1</m:t>
                            </m:r>
                          </m:sub>
                        </m:sSub>
                        <m:r>
                          <a:rPr lang="en-US" altLang="zh-CN" sz="2400" i="1">
                            <a:latin typeface="Cambria Math" panose="02040503050406030204" pitchFamily="18" charset="0"/>
                            <a:ea typeface="楷体" panose="02010609060101010101" pitchFamily="49" charset="-122"/>
                          </a:rPr>
                          <m:t>,</m:t>
                        </m:r>
                        <m:r>
                          <a:rPr lang="en-US" altLang="zh-CN" sz="2400" i="1">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i="1">
                                <a:solidFill>
                                  <a:srgbClr val="000000"/>
                                </a:solidFill>
                                <a:latin typeface="Cambria Math" panose="02040503050406030204" pitchFamily="18" charset="0"/>
                                <a:ea typeface="楷体" panose="02010609060101010101" pitchFamily="49" charset="-122"/>
                              </a:rPr>
                              <m:t>𝑛</m:t>
                            </m:r>
                          </m:sub>
                        </m:sSub>
                        <m:r>
                          <a:rPr lang="en-US" altLang="zh-CN" sz="2400" i="1">
                            <a:latin typeface="Cambria Math" panose="02040503050406030204" pitchFamily="18" charset="0"/>
                            <a:ea typeface="楷体" panose="02010609060101010101" pitchFamily="49" charset="-122"/>
                          </a:rPr>
                          <m:t>)</m:t>
                        </m:r>
                      </m:e>
                      <m:sup>
                        <m:r>
                          <a:rPr lang="en-US" altLang="zh-CN" sz="2400" i="1">
                            <a:latin typeface="Cambria Math" panose="02040503050406030204" pitchFamily="18" charset="0"/>
                            <a:ea typeface="楷体" panose="02010609060101010101" pitchFamily="49" charset="-122"/>
                          </a:rPr>
                          <m:t>𝑇</m:t>
                        </m:r>
                      </m:sup>
                    </m:sSup>
                  </m:oMath>
                </a14:m>
                <a:r>
                  <a:rPr lang="zh-CN" altLang="en-US" sz="2400" dirty="0"/>
                  <a:t>，其中 </a:t>
                </a:r>
                <a:r>
                  <a:rPr lang="en-US" altLang="zh-CN" sz="2400" dirty="0"/>
                  <a:t>n </a:t>
                </a:r>
                <a:r>
                  <a:rPr lang="zh-CN" altLang="en-US" sz="2400" dirty="0" smtClean="0"/>
                  <a:t>表示</a:t>
                </a:r>
                <a:r>
                  <a:rPr lang="zh-CN" altLang="en-US" sz="2400" dirty="0"/>
                  <a:t>样本数，</a:t>
                </a:r>
                <a:r>
                  <a:rPr lang="en-US" altLang="zh-CN" sz="2400" dirty="0"/>
                  <a:t>p </a:t>
                </a:r>
                <a:r>
                  <a:rPr lang="zh-CN" altLang="en-US" sz="2400" dirty="0"/>
                  <a:t>表示特征数且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en-US" altLang="zh-CN" sz="2400" b="0" i="1" smtClean="0">
                            <a:latin typeface="Cambria Math" panose="02040503050406030204" pitchFamily="18" charset="0"/>
                            <a:ea typeface="楷体" panose="02010609060101010101" pitchFamily="49" charset="-122"/>
                          </a:rPr>
                          <m:t>𝑋</m:t>
                        </m:r>
                      </m:e>
                      <m:sub>
                        <m:r>
                          <a:rPr lang="en-US" altLang="zh-CN" sz="2400" b="0" i="1" smtClean="0">
                            <a:latin typeface="Cambria Math" panose="02040503050406030204" pitchFamily="18" charset="0"/>
                            <a:ea typeface="楷体" panose="02010609060101010101" pitchFamily="49" charset="-122"/>
                          </a:rPr>
                          <m:t>𝑖</m:t>
                        </m:r>
                      </m:sub>
                    </m:sSub>
                    <m:r>
                      <a:rPr lang="en-US" altLang="zh-CN" sz="2400" i="1">
                        <a:latin typeface="Cambria Math" panose="02040503050406030204" pitchFamily="18" charset="0"/>
                        <a:ea typeface="楷体" panose="02010609060101010101" pitchFamily="49" charset="-122"/>
                      </a:rPr>
                      <m:t>=</m:t>
                    </m:r>
                    <m:sSup>
                      <m:sSupPr>
                        <m:ctrlPr>
                          <a:rPr lang="en-US" altLang="zh-CN" sz="2400" i="1">
                            <a:latin typeface="Cambria Math" panose="02040503050406030204" pitchFamily="18" charset="0"/>
                            <a:ea typeface="楷体" panose="02010609060101010101" pitchFamily="49" charset="-122"/>
                          </a:rPr>
                        </m:ctrlPr>
                      </m:sSupPr>
                      <m:e>
                        <m:r>
                          <a:rPr lang="en-US" altLang="zh-CN" sz="2400" i="1">
                            <a:latin typeface="Cambria Math" panose="02040503050406030204" pitchFamily="18" charset="0"/>
                            <a:ea typeface="楷体" panose="02010609060101010101" pitchFamily="49" charset="-122"/>
                          </a:rPr>
                          <m:t>(</m:t>
                        </m:r>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b="0" i="1" smtClean="0">
                                <a:latin typeface="Cambria Math" panose="02040503050406030204" pitchFamily="18" charset="0"/>
                                <a:ea typeface="楷体" panose="02010609060101010101" pitchFamily="49" charset="-122"/>
                              </a:rPr>
                              <m:t>𝑖</m:t>
                            </m:r>
                            <m:r>
                              <a:rPr lang="en-US" altLang="zh-CN" sz="2400" b="0" i="1" smtClean="0">
                                <a:latin typeface="Cambria Math" panose="02040503050406030204" pitchFamily="18" charset="0"/>
                                <a:ea typeface="楷体" panose="02010609060101010101" pitchFamily="49" charset="-122"/>
                              </a:rPr>
                              <m:t>1</m:t>
                            </m:r>
                          </m:sub>
                        </m:sSub>
                        <m:r>
                          <a:rPr lang="en-US" altLang="zh-CN" sz="2400" i="1">
                            <a:latin typeface="Cambria Math" panose="02040503050406030204" pitchFamily="18" charset="0"/>
                            <a:ea typeface="楷体" panose="02010609060101010101" pitchFamily="49" charset="-122"/>
                          </a:rPr>
                          <m:t>,</m:t>
                        </m:r>
                        <m:r>
                          <a:rPr lang="en-US" altLang="zh-CN" sz="2400" i="1">
                            <a:latin typeface="Cambria Math" panose="02040503050406030204" pitchFamily="18" charset="0"/>
                            <a:ea typeface="Cambria Math" panose="02040503050406030204" pitchFamily="18" charset="0"/>
                          </a:rPr>
                          <m:t>⋯,</m:t>
                        </m:r>
                        <m:sSub>
                          <m:sSubPr>
                            <m:ctrlPr>
                              <a:rPr lang="en-US" altLang="zh-CN" sz="2400" i="1">
                                <a:solidFill>
                                  <a:srgbClr val="000000"/>
                                </a:solidFill>
                                <a:latin typeface="Cambria Math" panose="02040503050406030204" pitchFamily="18" charset="0"/>
                                <a:ea typeface="楷体" panose="02010609060101010101" pitchFamily="49" charset="-122"/>
                              </a:rPr>
                            </m:ctrlPr>
                          </m:sSubPr>
                          <m:e>
                            <m:r>
                              <a:rPr lang="en-US" altLang="zh-CN" sz="2400" i="1">
                                <a:solidFill>
                                  <a:srgbClr val="000000"/>
                                </a:solidFill>
                                <a:latin typeface="Cambria Math" panose="02040503050406030204" pitchFamily="18" charset="0"/>
                                <a:ea typeface="楷体" panose="02010609060101010101" pitchFamily="49" charset="-122"/>
                              </a:rPr>
                              <m:t>𝑋</m:t>
                            </m:r>
                          </m:e>
                          <m:sub>
                            <m:r>
                              <a:rPr lang="en-US" altLang="zh-CN" sz="2400" b="0" i="1" smtClean="0">
                                <a:solidFill>
                                  <a:srgbClr val="000000"/>
                                </a:solidFill>
                                <a:latin typeface="Cambria Math" panose="02040503050406030204" pitchFamily="18" charset="0"/>
                                <a:ea typeface="楷体" panose="02010609060101010101" pitchFamily="49" charset="-122"/>
                              </a:rPr>
                              <m:t>𝑖𝑝</m:t>
                            </m:r>
                          </m:sub>
                        </m:sSub>
                        <m:r>
                          <a:rPr lang="en-US" altLang="zh-CN" sz="2400" i="1">
                            <a:latin typeface="Cambria Math" panose="02040503050406030204" pitchFamily="18" charset="0"/>
                            <a:ea typeface="楷体" panose="02010609060101010101" pitchFamily="49" charset="-122"/>
                          </a:rPr>
                          <m:t>)</m:t>
                        </m:r>
                      </m:e>
                      <m:sup>
                        <m:r>
                          <a:rPr lang="en-US" altLang="zh-CN" sz="2400" i="1">
                            <a:latin typeface="Cambria Math" panose="02040503050406030204" pitchFamily="18" charset="0"/>
                            <a:ea typeface="楷体" panose="02010609060101010101" pitchFamily="49" charset="-122"/>
                          </a:rPr>
                          <m:t>𝑇</m:t>
                        </m:r>
                      </m:sup>
                    </m:sSup>
                  </m:oMath>
                </a14:m>
                <a:r>
                  <a:rPr lang="zh-CN" altLang="en-US" sz="2400" dirty="0"/>
                  <a:t>。假设 </a:t>
                </a:r>
                <a:r>
                  <a:rPr lang="en-US" altLang="zh-CN" sz="2400" dirty="0"/>
                  <a:t>n </a:t>
                </a:r>
                <a:r>
                  <a:rPr lang="zh-CN" altLang="en-US" sz="2400" dirty="0"/>
                  <a:t>个样本可以划分为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𝐾</m:t>
                        </m:r>
                      </m:e>
                      <m:sub>
                        <m:r>
                          <a:rPr lang="en-US" altLang="zh-CN" sz="2400" b="0" i="1" smtClean="0">
                            <a:latin typeface="Cambria Math" panose="02040503050406030204" pitchFamily="18" charset="0"/>
                          </a:rPr>
                          <m:t>1</m:t>
                        </m:r>
                      </m:sub>
                    </m:sSub>
                  </m:oMath>
                </a14:m>
                <a:r>
                  <a:rPr lang="zh-CN" altLang="en-US" sz="2400" dirty="0" smtClean="0"/>
                  <a:t>个 </a:t>
                </a:r>
                <a:r>
                  <a:rPr lang="zh-CN" altLang="en-US" sz="2400" dirty="0"/>
                  <a:t>类别，记为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2</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𝐺</m:t>
                        </m:r>
                      </m:e>
                      <m:sub>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𝐾</m:t>
                            </m:r>
                          </m:e>
                          <m:sub>
                            <m:r>
                              <a:rPr lang="en-US" altLang="zh-CN" sz="2400" b="0" i="1" smtClean="0">
                                <a:latin typeface="Cambria Math" panose="02040503050406030204" pitchFamily="18" charset="0"/>
                                <a:ea typeface="Cambria Math" panose="02040503050406030204" pitchFamily="18" charset="0"/>
                              </a:rPr>
                              <m:t>1</m:t>
                            </m:r>
                          </m:sub>
                        </m:sSub>
                      </m:sub>
                    </m:sSub>
                  </m:oMath>
                </a14:m>
                <a:r>
                  <a:rPr lang="zh-CN" altLang="en-US" sz="2400" dirty="0" smtClean="0"/>
                  <a:t>，</a:t>
                </a:r>
                <a:r>
                  <a:rPr lang="en-US" altLang="zh-CN" sz="2400" dirty="0"/>
                  <a:t>p </a:t>
                </a:r>
                <a:r>
                  <a:rPr lang="zh-CN" altLang="en-US" sz="2400" dirty="0"/>
                  <a:t>个特征可以划分为</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𝐾</m:t>
                        </m:r>
                      </m:e>
                      <m:sub>
                        <m:r>
                          <a:rPr lang="en-US" altLang="zh-CN" sz="2400" b="0" i="1" smtClean="0">
                            <a:latin typeface="Cambria Math" panose="02040503050406030204" pitchFamily="18" charset="0"/>
                          </a:rPr>
                          <m:t>2</m:t>
                        </m:r>
                      </m:sub>
                    </m:sSub>
                  </m:oMath>
                </a14:m>
                <a:r>
                  <a:rPr lang="zh-CN" altLang="en-US" sz="2400" dirty="0"/>
                  <a:t>个类别，记为 </a:t>
                </a:r>
                <a14:m>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2</m:t>
                        </m:r>
                      </m:sub>
                      <m:sup>
                        <m:r>
                          <a:rPr lang="en-US" altLang="zh-CN" sz="2400" b="0" i="1" smtClean="0">
                            <a:latin typeface="Cambria Math" panose="02040503050406030204" pitchFamily="18" charset="0"/>
                          </a:rPr>
                          <m:t>∗</m:t>
                        </m:r>
                      </m:sup>
                    </m:sSubSup>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m:t>
                    </m:r>
                    <m:sSubSup>
                      <m:sSubSupPr>
                        <m:ctrlPr>
                          <a:rPr lang="en-US" altLang="zh-CN" sz="2400" b="0" i="1" smtClean="0">
                            <a:latin typeface="Cambria Math" panose="02040503050406030204" pitchFamily="18" charset="0"/>
                            <a:ea typeface="Cambria Math" panose="02040503050406030204" pitchFamily="18" charset="0"/>
                          </a:rPr>
                        </m:ctrlPr>
                      </m:sSubSupPr>
                      <m:e>
                        <m:r>
                          <a:rPr lang="en-US" altLang="zh-CN" sz="2400" b="0" i="1" smtClean="0">
                            <a:latin typeface="Cambria Math" panose="02040503050406030204" pitchFamily="18" charset="0"/>
                            <a:ea typeface="Cambria Math" panose="02040503050406030204" pitchFamily="18" charset="0"/>
                          </a:rPr>
                          <m:t>𝐺</m:t>
                        </m:r>
                      </m:e>
                      <m:sub>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𝐾</m:t>
                            </m:r>
                          </m:e>
                          <m:sub>
                            <m:r>
                              <a:rPr lang="en-US" altLang="zh-CN" sz="2400" b="0" i="1" smtClean="0">
                                <a:latin typeface="Cambria Math" panose="02040503050406030204" pitchFamily="18" charset="0"/>
                                <a:ea typeface="Cambria Math" panose="02040503050406030204" pitchFamily="18" charset="0"/>
                              </a:rPr>
                              <m:t>2</m:t>
                            </m:r>
                          </m:sub>
                        </m:sSub>
                      </m:sub>
                      <m:sup>
                        <m:r>
                          <a:rPr lang="en-US" altLang="zh-CN" sz="2400" b="0" i="1" smtClean="0">
                            <a:latin typeface="Cambria Math" panose="02040503050406030204" pitchFamily="18" charset="0"/>
                            <a:ea typeface="Cambria Math" panose="02040503050406030204" pitchFamily="18" charset="0"/>
                          </a:rPr>
                          <m:t>∗</m:t>
                        </m:r>
                      </m:sup>
                    </m:sSubSup>
                  </m:oMath>
                </a14:m>
                <a:r>
                  <a:rPr lang="zh-CN" altLang="en-US" sz="2400" dirty="0" smtClean="0"/>
                  <a:t>。 </a:t>
                </a:r>
                <a:r>
                  <a:rPr lang="zh-CN" altLang="en-US" sz="2400" dirty="0"/>
                  <a:t>并且假设样本</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m:t>
                        </m:r>
                      </m:sub>
                    </m:sSub>
                  </m:oMath>
                </a14:m>
                <a:r>
                  <a:rPr lang="zh-CN" altLang="en-US" sz="2400" dirty="0"/>
                  <a:t> </a:t>
                </a:r>
                <a:r>
                  <a:rPr lang="zh-CN" altLang="en-US" sz="2400" dirty="0" smtClean="0"/>
                  <a:t>中</a:t>
                </a:r>
                <a:r>
                  <a:rPr lang="zh-CN" altLang="en-US" sz="2400" dirty="0"/>
                  <a:t>的元素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m:t>
                        </m:r>
                        <m:r>
                          <a:rPr lang="en-US" altLang="zh-CN" sz="2400" b="0" i="1" smtClean="0">
                            <a:latin typeface="Cambria Math" panose="02040503050406030204" pitchFamily="18" charset="0"/>
                            <a:ea typeface="楷体" panose="02010609060101010101" pitchFamily="49" charset="-122"/>
                          </a:rPr>
                          <m:t>𝑗</m:t>
                        </m:r>
                      </m:sub>
                    </m:sSub>
                  </m:oMath>
                </a14:m>
                <a:r>
                  <a:rPr lang="zh-CN" altLang="en-US" sz="2400" dirty="0"/>
                  <a:t>的期望 </a:t>
                </a:r>
                <a:r>
                  <a:rPr lang="en-US" altLang="zh-CN" sz="2400" dirty="0"/>
                  <a:t>E(</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𝑖𝑗</m:t>
                        </m:r>
                      </m:sub>
                    </m:sSub>
                  </m:oMath>
                </a14:m>
                <a:r>
                  <a:rPr lang="en-US" altLang="zh-CN" sz="2400" dirty="0"/>
                  <a:t> ) = </a:t>
                </a:r>
                <a14:m>
                  <m:oMath xmlns:m="http://schemas.openxmlformats.org/officeDocument/2006/math">
                    <m:sSub>
                      <m:sSubPr>
                        <m:ctrlPr>
                          <a:rPr lang="en-US" altLang="zh-CN" sz="2400" i="1" smtClean="0">
                            <a:latin typeface="Cambria Math" panose="02040503050406030204" pitchFamily="18" charset="0"/>
                            <a:ea typeface="楷体" panose="02010609060101010101" pitchFamily="49" charset="-122"/>
                          </a:rPr>
                        </m:ctrlPr>
                      </m:sSubPr>
                      <m:e>
                        <m:r>
                          <a:rPr lang="zh-CN" altLang="en-US" sz="2400" i="1" smtClean="0">
                            <a:latin typeface="Cambria Math" panose="02040503050406030204" pitchFamily="18" charset="0"/>
                            <a:ea typeface="楷体" panose="02010609060101010101" pitchFamily="49" charset="-122"/>
                          </a:rPr>
                          <m:t>𝜇</m:t>
                        </m:r>
                      </m:e>
                      <m:sub>
                        <m:r>
                          <a:rPr lang="en-US" altLang="zh-CN" sz="2400" b="0" i="1" smtClean="0">
                            <a:latin typeface="Cambria Math" panose="02040503050406030204" pitchFamily="18" charset="0"/>
                            <a:ea typeface="楷体" panose="02010609060101010101" pitchFamily="49" charset="-122"/>
                          </a:rPr>
                          <m:t>𝑙𝑠</m:t>
                        </m:r>
                      </m:sub>
                    </m:sSub>
                  </m:oMath>
                </a14:m>
                <a:r>
                  <a:rPr lang="zh-CN" altLang="en-US" sz="2400" dirty="0"/>
                  <a:t>，其中 </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zh-CN" altLang="en-US" sz="2400" i="1">
                            <a:latin typeface="Cambria Math" panose="02040503050406030204" pitchFamily="18" charset="0"/>
                            <a:ea typeface="楷体" panose="02010609060101010101" pitchFamily="49" charset="-122"/>
                          </a:rPr>
                          <m:t>𝜇</m:t>
                        </m:r>
                      </m:e>
                      <m:sub>
                        <m:r>
                          <a:rPr lang="en-US" altLang="zh-CN" sz="2400" i="1">
                            <a:latin typeface="Cambria Math" panose="02040503050406030204" pitchFamily="18" charset="0"/>
                            <a:ea typeface="楷体" panose="02010609060101010101" pitchFamily="49" charset="-122"/>
                          </a:rPr>
                          <m:t>𝑙𝑠</m:t>
                        </m:r>
                      </m:sub>
                    </m:sSub>
                  </m:oMath>
                </a14:m>
                <a:r>
                  <a:rPr lang="zh-CN" altLang="en-US" sz="2400" dirty="0"/>
                  <a:t>表示</a:t>
                </a:r>
                <a14:m>
                  <m:oMath xmlns:m="http://schemas.openxmlformats.org/officeDocument/2006/math">
                    <m:sSub>
                      <m:sSubPr>
                        <m:ctrlPr>
                          <a:rPr lang="en-US" altLang="zh-CN" sz="2400" i="1">
                            <a:latin typeface="Cambria Math" panose="02040503050406030204" pitchFamily="18" charset="0"/>
                            <a:ea typeface="楷体" panose="02010609060101010101" pitchFamily="49" charset="-122"/>
                          </a:rPr>
                        </m:ctrlPr>
                      </m:sSubPr>
                      <m:e>
                        <m:r>
                          <a:rPr lang="en-US" altLang="zh-CN" sz="2400" i="1">
                            <a:latin typeface="Cambria Math" panose="02040503050406030204" pitchFamily="18" charset="0"/>
                            <a:ea typeface="楷体" panose="02010609060101010101" pitchFamily="49" charset="-122"/>
                          </a:rPr>
                          <m:t>𝑋</m:t>
                        </m:r>
                      </m:e>
                      <m:sub>
                        <m:r>
                          <a:rPr lang="en-US" altLang="zh-CN" sz="2400" i="1">
                            <a:latin typeface="Cambria Math" panose="02040503050406030204" pitchFamily="18" charset="0"/>
                            <a:ea typeface="楷体" panose="02010609060101010101" pitchFamily="49" charset="-122"/>
                          </a:rPr>
                          <m:t>𝑖𝑗</m:t>
                        </m:r>
                      </m:sub>
                    </m:sSub>
                  </m:oMath>
                </a14:m>
                <a:r>
                  <a:rPr lang="zh-CN" altLang="en-US" sz="2400" dirty="0"/>
                  <a:t>属于第 </a:t>
                </a:r>
                <a:r>
                  <a:rPr lang="en-US" altLang="zh-CN" sz="2400" dirty="0" smtClean="0"/>
                  <a:t>l</a:t>
                </a:r>
                <a:r>
                  <a:rPr lang="zh-CN" altLang="en-US" sz="2400" dirty="0" smtClean="0"/>
                  <a:t>个</a:t>
                </a:r>
                <a:r>
                  <a:rPr lang="zh-CN" altLang="en-US" sz="2400" dirty="0"/>
                  <a:t>样本类别、第 </a:t>
                </a:r>
                <a:r>
                  <a:rPr lang="en-US" altLang="zh-CN" sz="2400" dirty="0"/>
                  <a:t>s </a:t>
                </a:r>
                <a:r>
                  <a:rPr lang="zh-CN" altLang="en-US" sz="2400" dirty="0"/>
                  <a:t>个特征类别所对应子矩阵中的元素均值。双向聚类的目标函数为 最小化下式： </a:t>
                </a:r>
                <a:endParaRPr lang="en-US" altLang="zh-CN" sz="2400" dirty="0" smtClean="0">
                  <a:latin typeface="楷体" panose="02010609060101010101" pitchFamily="49" charset="-122"/>
                  <a:ea typeface="楷体" panose="02010609060101010101" pitchFamily="49" charset="-122"/>
                </a:endParaRPr>
              </a:p>
            </p:txBody>
          </p:sp>
        </mc:Choice>
        <mc:Fallback>
          <p:sp>
            <p:nvSpPr>
              <p:cNvPr id="4" name="TextBox 1"/>
              <p:cNvSpPr txBox="1">
                <a:spLocks noRot="1" noChangeAspect="1" noMove="1" noResize="1" noEditPoints="1" noAdjustHandles="1" noChangeArrowheads="1" noChangeShapeType="1" noTextEdit="1"/>
              </p:cNvSpPr>
              <p:nvPr/>
            </p:nvSpPr>
            <p:spPr>
              <a:xfrm>
                <a:off x="0" y="1393595"/>
                <a:ext cx="11715994" cy="3170099"/>
              </a:xfrm>
              <a:prstGeom prst="rect">
                <a:avLst/>
              </a:prstGeom>
              <a:blipFill rotWithShape="1">
                <a:blip r:embed="rId1"/>
                <a:stretch>
                  <a:fillRect t="-13" r="2" b="18"/>
                </a:stretch>
              </a:blipFill>
            </p:spPr>
            <p:txBody>
              <a:bodyPr/>
              <a:lstStyle/>
              <a:p>
                <a:r>
                  <a:rPr lang="zh-CN" altLang="en-US">
                    <a:noFill/>
                  </a:rPr>
                  <a:t> </a:t>
                </a:r>
              </a:p>
            </p:txBody>
          </p:sp>
        </mc:Fallback>
      </mc:AlternateContent>
      <p:pic>
        <p:nvPicPr>
          <p:cNvPr id="6" name="图片 5"/>
          <p:cNvPicPr>
            <a:picLocks noChangeAspect="1"/>
          </p:cNvPicPr>
          <p:nvPr/>
        </p:nvPicPr>
        <p:blipFill rotWithShape="1">
          <a:blip r:embed="rId2"/>
          <a:srcRect r="172" b="46349"/>
          <a:stretch>
            <a:fillRect/>
          </a:stretch>
        </p:blipFill>
        <p:spPr>
          <a:xfrm>
            <a:off x="1809617" y="4665294"/>
            <a:ext cx="7781423" cy="882066"/>
          </a:xfrm>
          <a:prstGeom prst="rect">
            <a:avLst/>
          </a:prstGeom>
        </p:spPr>
      </p:pic>
      <mc:AlternateContent xmlns:mc="http://schemas.openxmlformats.org/markup-compatibility/2006">
        <mc:Choice xmlns:a14="http://schemas.microsoft.com/office/drawing/2010/main" Requires="a14">
          <p:sp>
            <p:nvSpPr>
              <p:cNvPr id="7" name="矩形 6"/>
              <p:cNvSpPr/>
              <p:nvPr/>
            </p:nvSpPr>
            <p:spPr>
              <a:xfrm>
                <a:off x="396240" y="5547360"/>
                <a:ext cx="11411194" cy="830997"/>
              </a:xfrm>
              <a:prstGeom prst="rect">
                <a:avLst/>
              </a:prstGeom>
            </p:spPr>
            <p:txBody>
              <a:bodyPr wrap="square">
                <a:spAutoFit/>
              </a:bodyPr>
              <a:lstStyle/>
              <a:p>
                <a:r>
                  <a:rPr lang="zh-CN" altLang="en-US" sz="2400" dirty="0" smtClean="0">
                    <a:latin typeface="楷体" panose="02010609060101010101" pitchFamily="49" charset="-122"/>
                    <a:ea typeface="楷体" panose="02010609060101010101" pitchFamily="49" charset="-122"/>
                  </a:rPr>
                  <a:t>由式 </a:t>
                </a:r>
                <a:r>
                  <a:rPr lang="en-US" altLang="zh-CN" sz="2400" dirty="0">
                    <a:latin typeface="楷体" panose="02010609060101010101" pitchFamily="49" charset="-122"/>
                    <a:ea typeface="楷体" panose="02010609060101010101" pitchFamily="49" charset="-122"/>
                  </a:rPr>
                  <a:t>(1.8.1) </a:t>
                </a:r>
                <a:r>
                  <a:rPr lang="zh-CN" altLang="en-US" sz="2400" dirty="0">
                    <a:latin typeface="楷体" panose="02010609060101010101" pitchFamily="49" charset="-122"/>
                    <a:ea typeface="楷体" panose="02010609060101010101" pitchFamily="49" charset="-122"/>
                  </a:rPr>
                  <a:t>可以看出，</a:t>
                </a:r>
                <a:r>
                  <a:rPr lang="zh-CN" altLang="en-US" sz="2400" dirty="0" smtClean="0">
                    <a:latin typeface="楷体" panose="02010609060101010101" pitchFamily="49" charset="-122"/>
                    <a:ea typeface="楷体" panose="02010609060101010101" pitchFamily="49" charset="-122"/>
                  </a:rPr>
                  <a:t>当</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𝐾</m:t>
                        </m:r>
                      </m:e>
                      <m:sub>
                        <m:r>
                          <a:rPr lang="en-US" altLang="zh-CN" sz="2400" i="1">
                            <a:latin typeface="Cambria Math" panose="02040503050406030204" pitchFamily="18" charset="0"/>
                          </a:rPr>
                          <m:t>1</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，转化为关于特征的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a:t>
                </a:r>
                <a:r>
                  <a:rPr lang="zh-CN" altLang="en-US" sz="2400" dirty="0" smtClean="0">
                    <a:latin typeface="楷体" panose="02010609060101010101" pitchFamily="49" charset="-122"/>
                    <a:ea typeface="楷体" panose="02010609060101010101" pitchFamily="49" charset="-122"/>
                  </a:rPr>
                  <a:t>当</a:t>
                </a:r>
                <a14:m>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𝐾</m:t>
                        </m:r>
                      </m:e>
                      <m:sub>
                        <m:r>
                          <a:rPr lang="en-US" altLang="zh-CN" sz="2400" b="0" i="1" smtClean="0">
                            <a:latin typeface="Cambria Math" panose="02040503050406030204" pitchFamily="18" charset="0"/>
                          </a:rPr>
                          <m:t>2</m:t>
                        </m:r>
                      </m:sub>
                    </m:sSub>
                  </m:oMath>
                </a14:m>
                <a:r>
                  <a:rPr lang="en-US" altLang="zh-CN" sz="2400" dirty="0" smtClean="0">
                    <a:latin typeface="楷体" panose="02010609060101010101" pitchFamily="49" charset="-122"/>
                    <a:ea typeface="楷体" panose="02010609060101010101" pitchFamily="49" charset="-122"/>
                  </a:rPr>
                  <a:t>=1</a:t>
                </a:r>
                <a:r>
                  <a:rPr lang="zh-CN" altLang="en-US" sz="2400" dirty="0" smtClean="0">
                    <a:latin typeface="楷体" panose="02010609060101010101" pitchFamily="49" charset="-122"/>
                    <a:ea typeface="楷体" panose="02010609060101010101" pitchFamily="49" charset="-122"/>
                  </a:rPr>
                  <a:t>时</a:t>
                </a:r>
                <a:r>
                  <a:rPr lang="zh-CN" altLang="en-US" sz="2400" dirty="0">
                    <a:latin typeface="楷体" panose="02010609060101010101" pitchFamily="49" charset="-122"/>
                    <a:ea typeface="楷体" panose="02010609060101010101" pitchFamily="49" charset="-122"/>
                  </a:rPr>
                  <a:t>，转化为关于样本的 </a:t>
                </a:r>
                <a:r>
                  <a:rPr lang="en-US" altLang="zh-CN" sz="2400" dirty="0">
                    <a:latin typeface="楷体" panose="02010609060101010101" pitchFamily="49" charset="-122"/>
                    <a:ea typeface="楷体" panose="02010609060101010101" pitchFamily="49" charset="-122"/>
                  </a:rPr>
                  <a:t>K </a:t>
                </a:r>
                <a:r>
                  <a:rPr lang="zh-CN" altLang="en-US" sz="2400" dirty="0">
                    <a:latin typeface="楷体" panose="02010609060101010101" pitchFamily="49" charset="-122"/>
                    <a:ea typeface="楷体" panose="02010609060101010101" pitchFamily="49" charset="-122"/>
                  </a:rPr>
                  <a:t>均值聚类。 </a:t>
                </a:r>
                <a:endParaRPr lang="zh-CN" altLang="en-US" sz="2400" dirty="0">
                  <a:latin typeface="楷体" panose="02010609060101010101" pitchFamily="49" charset="-122"/>
                  <a:ea typeface="楷体" panose="02010609060101010101" pitchFamily="49" charset="-122"/>
                </a:endParaRPr>
              </a:p>
            </p:txBody>
          </p:sp>
        </mc:Choice>
        <mc:Fallback>
          <p:sp>
            <p:nvSpPr>
              <p:cNvPr id="7" name="矩形 6"/>
              <p:cNvSpPr>
                <a:spLocks noRot="1" noChangeAspect="1" noMove="1" noResize="1" noEditPoints="1" noAdjustHandles="1" noChangeArrowheads="1" noChangeShapeType="1" noTextEdit="1"/>
              </p:cNvSpPr>
              <p:nvPr/>
            </p:nvSpPr>
            <p:spPr>
              <a:xfrm>
                <a:off x="396240" y="5547360"/>
                <a:ext cx="11411194" cy="830997"/>
              </a:xfrm>
              <a:prstGeom prst="rect">
                <a:avLst/>
              </a:prstGeom>
              <a:blipFill rotWithShape="1">
                <a:blip r:embed="rId3"/>
                <a:stretch>
                  <a:fillRect r="2" b="50"/>
                </a:stretch>
              </a:blipFill>
            </p:spPr>
            <p:txBody>
              <a:bodyPr/>
              <a:lstStyle/>
              <a:p>
                <a:r>
                  <a:rPr lang="zh-CN" altLang="en-US">
                    <a:noFill/>
                  </a:rPr>
                  <a:t> </a:t>
                </a:r>
              </a:p>
            </p:txBody>
          </p:sp>
        </mc:Fallback>
      </mc:AlternateContent>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29749" y="808820"/>
            <a:ext cx="2656496" cy="584775"/>
          </a:xfrm>
          <a:prstGeom prst="rect">
            <a:avLst/>
          </a:prstGeom>
        </p:spPr>
        <p:txBody>
          <a:bodyPr wrap="none">
            <a:spAutoFit/>
          </a:bodyPr>
          <a:lstStyle/>
          <a:p>
            <a:pPr algn="ctr"/>
            <a:r>
              <a:rPr lang="zh-CN" altLang="en-US" sz="3200" b="1" dirty="0" smtClean="0">
                <a:solidFill>
                  <a:schemeClr val="accent3"/>
                </a:solidFill>
                <a:latin typeface="楷体" panose="02010609060101010101" pitchFamily="49" charset="-122"/>
                <a:ea typeface="楷体" panose="02010609060101010101" pitchFamily="49" charset="-122"/>
              </a:rPr>
              <a:t>双向聚类</a:t>
            </a:r>
            <a:r>
              <a:rPr lang="zh-CN" altLang="en-US" sz="3200" b="1" dirty="0">
                <a:solidFill>
                  <a:schemeClr val="accent3"/>
                </a:solidFill>
                <a:latin typeface="楷体" panose="02010609060101010101" pitchFamily="49" charset="-122"/>
                <a:ea typeface="楷体" panose="02010609060101010101" pitchFamily="49" charset="-122"/>
              </a:rPr>
              <a:t>方法</a:t>
            </a:r>
            <a:endParaRPr lang="en-US" altLang="zh-CN"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1"/>
          <a:stretch>
            <a:fillRect/>
          </a:stretch>
        </p:blipFill>
        <p:spPr>
          <a:xfrm>
            <a:off x="1144362" y="1956641"/>
            <a:ext cx="9706518" cy="4143864"/>
          </a:xfrm>
          <a:prstGeom prst="rect">
            <a:avLst/>
          </a:prstGeom>
        </p:spPr>
      </p:pic>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9</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1" y="3657589"/>
            <a:ext cx="9885680" cy="1887696"/>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 </a:t>
            </a:r>
            <a:r>
              <a:rPr lang="zh-CN" altLang="en-US" sz="8000" b="1" dirty="0" smtClean="0">
                <a:solidFill>
                  <a:schemeClr val="accent3"/>
                </a:solidFill>
                <a:latin typeface="楷体" panose="02010609060101010101" pitchFamily="49" charset="-122"/>
                <a:ea typeface="楷体" panose="02010609060101010101" pitchFamily="49" charset="-122"/>
              </a:rPr>
              <a:t>聚类</a:t>
            </a:r>
            <a:r>
              <a:rPr lang="zh-CN" altLang="en-US" sz="8000" b="1" dirty="0">
                <a:solidFill>
                  <a:schemeClr val="accent3"/>
                </a:solidFill>
                <a:latin typeface="楷体" panose="02010609060101010101" pitchFamily="49" charset="-122"/>
                <a:ea typeface="楷体" panose="02010609060101010101" pitchFamily="49" charset="-122"/>
              </a:rPr>
              <a:t>实践</a:t>
            </a:r>
            <a:r>
              <a:rPr lang="en-US" altLang="zh-CN" sz="4000" b="1" dirty="0" smtClean="0">
                <a:solidFill>
                  <a:schemeClr val="bg2">
                    <a:lumMod val="50000"/>
                  </a:schemeClr>
                </a:solidFill>
                <a:cs typeface="Times New Roman" panose="02020603050405020304" pitchFamily="18" charset="0"/>
              </a:rPr>
              <a:t> </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      Clustering </a:t>
            </a:r>
            <a:r>
              <a:rPr lang="en-US" altLang="zh-CN" sz="4000" b="1" dirty="0">
                <a:solidFill>
                  <a:schemeClr val="bg2">
                    <a:lumMod val="50000"/>
                  </a:schemeClr>
                </a:solidFill>
                <a:cs typeface="Times New Roman" panose="02020603050405020304" pitchFamily="18" charset="0"/>
              </a:rPr>
              <a:t>practices</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91464" y="1894706"/>
            <a:ext cx="11004885" cy="2308324"/>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latin typeface="楷体" panose="02010609060101010101" pitchFamily="49" charset="-122"/>
                <a:ea typeface="楷体" panose="02010609060101010101" pitchFamily="49" charset="-122"/>
              </a:rPr>
              <a:t>R </a:t>
            </a:r>
            <a:r>
              <a:rPr lang="zh-CN" altLang="en-US" sz="2400" dirty="0">
                <a:latin typeface="楷体" panose="02010609060101010101" pitchFamily="49" charset="-122"/>
                <a:ea typeface="楷体" panose="02010609060101010101" pitchFamily="49" charset="-122"/>
              </a:rPr>
              <a:t>语言中</a:t>
            </a:r>
            <a:r>
              <a:rPr lang="zh-CN" altLang="en-US" sz="2400" dirty="0" smtClean="0">
                <a:latin typeface="楷体" panose="02010609060101010101" pitchFamily="49" charset="-122"/>
                <a:ea typeface="楷体" panose="02010609060101010101" pitchFamily="49" charset="-122"/>
              </a:rPr>
              <a:t>有</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聚类算法</a:t>
            </a:r>
            <a:r>
              <a:rPr lang="zh-CN" altLang="en-US" sz="2400" dirty="0" smtClean="0">
                <a:latin typeface="楷体" panose="02010609060101010101" pitchFamily="49" charset="-122"/>
                <a:ea typeface="楷体" panose="02010609060101010101" pitchFamily="49" charset="-122"/>
              </a:rPr>
              <a:t>库</a:t>
            </a:r>
            <a:r>
              <a:rPr lang="en-US" altLang="zh-CN" sz="2400" dirty="0" err="1" smtClean="0">
                <a:latin typeface="楷体" panose="02010609060101010101" pitchFamily="49" charset="-122"/>
                <a:ea typeface="楷体" panose="02010609060101010101" pitchFamily="49" charset="-122"/>
              </a:rPr>
              <a:t>kmeans</a:t>
            </a:r>
            <a:r>
              <a:rPr lang="zh-CN" altLang="en-US" sz="2400" dirty="0">
                <a:latin typeface="楷体" panose="02010609060101010101" pitchFamily="49" charset="-122"/>
                <a:ea typeface="楷体" panose="02010609060101010101" pitchFamily="49" charset="-122"/>
              </a:rPr>
              <a:t>，本小节将基于该库函数，选取莺尾花 数据集中</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属性为原始数据，</a:t>
            </a:r>
            <a:r>
              <a:rPr lang="zh-CN" altLang="en-US" sz="2400" dirty="0" smtClean="0">
                <a:latin typeface="楷体" panose="02010609060101010101" pitchFamily="49" charset="-122"/>
                <a:ea typeface="楷体" panose="02010609060101010101" pitchFamily="49" charset="-122"/>
              </a:rPr>
              <a:t>阐述</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聚类算法</a:t>
            </a:r>
            <a:r>
              <a:rPr lang="zh-CN" altLang="en-US" sz="2400" dirty="0" smtClean="0">
                <a:latin typeface="楷体" panose="02010609060101010101" pitchFamily="49" charset="-122"/>
                <a:ea typeface="楷体" panose="02010609060101010101" pitchFamily="49" charset="-122"/>
              </a:rPr>
              <a:t>的</a:t>
            </a:r>
            <a:r>
              <a:rPr lang="en-US" altLang="zh-CN" sz="2400" dirty="0" smtClean="0">
                <a:latin typeface="楷体" panose="02010609060101010101" pitchFamily="49" charset="-122"/>
                <a:ea typeface="楷体" panose="02010609060101010101" pitchFamily="49" charset="-122"/>
              </a:rPr>
              <a:t>R</a:t>
            </a:r>
            <a:r>
              <a:rPr lang="zh-CN" altLang="en-US" sz="2400" dirty="0" smtClean="0">
                <a:latin typeface="楷体" panose="02010609060101010101" pitchFamily="49" charset="-122"/>
                <a:ea typeface="楷体" panose="02010609060101010101" pitchFamily="49" charset="-122"/>
              </a:rPr>
              <a:t>语言</a:t>
            </a:r>
            <a:r>
              <a:rPr lang="zh-CN" altLang="en-US" sz="2400" dirty="0">
                <a:latin typeface="楷体" panose="02010609060101010101" pitchFamily="49" charset="-122"/>
                <a:ea typeface="楷体" panose="02010609060101010101" pitchFamily="49" charset="-122"/>
              </a:rPr>
              <a:t>实现过程。 莺尾花数据集共</a:t>
            </a:r>
            <a:r>
              <a:rPr lang="zh-CN" altLang="en-US" sz="2400" dirty="0" smtClean="0">
                <a:latin typeface="楷体" panose="02010609060101010101" pitchFamily="49" charset="-122"/>
                <a:ea typeface="楷体" panose="02010609060101010101" pitchFamily="49" charset="-122"/>
              </a:rPr>
              <a:t>包含</a:t>
            </a:r>
            <a:r>
              <a:rPr lang="en-US" altLang="zh-CN" sz="2400" dirty="0" smtClean="0">
                <a:latin typeface="楷体" panose="02010609060101010101" pitchFamily="49" charset="-122"/>
                <a:ea typeface="楷体" panose="02010609060101010101" pitchFamily="49" charset="-122"/>
              </a:rPr>
              <a:t>5</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属性，最后一个属性为类别，本实验不予采用，仅使 用</a:t>
            </a:r>
            <a:r>
              <a:rPr lang="zh-CN" altLang="en-US" sz="2400" dirty="0" smtClean="0">
                <a:latin typeface="楷体" panose="02010609060101010101" pitchFamily="49" charset="-122"/>
                <a:ea typeface="楷体" panose="02010609060101010101" pitchFamily="49" charset="-122"/>
              </a:rPr>
              <a:t>前</a:t>
            </a:r>
            <a:r>
              <a:rPr lang="en-US" altLang="zh-CN" sz="2400" dirty="0" smtClean="0">
                <a:latin typeface="楷体" panose="02010609060101010101" pitchFamily="49" charset="-122"/>
                <a:ea typeface="楷体" panose="02010609060101010101" pitchFamily="49" charset="-122"/>
              </a:rPr>
              <a:t>4</a:t>
            </a:r>
            <a:r>
              <a:rPr lang="zh-CN" altLang="en-US" sz="2400" dirty="0" smtClean="0">
                <a:latin typeface="楷体" panose="02010609060101010101" pitchFamily="49" charset="-122"/>
                <a:ea typeface="楷体" panose="02010609060101010101" pitchFamily="49" charset="-122"/>
              </a:rPr>
              <a:t>个</a:t>
            </a:r>
            <a:r>
              <a:rPr lang="zh-CN" altLang="en-US" sz="2400" dirty="0">
                <a:latin typeface="楷体" panose="02010609060101010101" pitchFamily="49" charset="-122"/>
                <a:ea typeface="楷体" panose="02010609060101010101" pitchFamily="49" charset="-122"/>
              </a:rPr>
              <a:t>属性</a:t>
            </a:r>
            <a:r>
              <a:rPr lang="zh-CN" altLang="en-US" sz="2400" dirty="0" smtClean="0">
                <a:latin typeface="楷体" panose="02010609060101010101" pitchFamily="49" charset="-122"/>
                <a:ea typeface="楷体" panose="02010609060101010101" pitchFamily="49" charset="-122"/>
              </a:rPr>
              <a:t>进行</a:t>
            </a: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聚类分析，属性含义分别为萼片长度（</a:t>
            </a:r>
            <a:r>
              <a:rPr lang="en-US" altLang="zh-CN" sz="2400" dirty="0" err="1">
                <a:latin typeface="楷体" panose="02010609060101010101" pitchFamily="49" charset="-122"/>
                <a:ea typeface="楷体" panose="02010609060101010101" pitchFamily="49" charset="-122"/>
              </a:rPr>
              <a:t>Sepal.Length</a:t>
            </a:r>
            <a:r>
              <a:rPr lang="zh-CN" altLang="en-US" sz="2400" dirty="0">
                <a:latin typeface="楷体" panose="02010609060101010101" pitchFamily="49" charset="-122"/>
                <a:ea typeface="楷体" panose="02010609060101010101" pitchFamily="49" charset="-122"/>
              </a:rPr>
              <a:t>）、萼 片</a:t>
            </a:r>
            <a:r>
              <a:rPr lang="zh-CN" altLang="en-US" sz="2400" dirty="0" smtClean="0">
                <a:latin typeface="楷体" panose="02010609060101010101" pitchFamily="49" charset="-122"/>
                <a:ea typeface="楷体" panose="02010609060101010101" pitchFamily="49" charset="-122"/>
              </a:rPr>
              <a:t>宽度</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Sepal.Width</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、花瓣长度</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Petal.Length</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花瓣</a:t>
            </a:r>
            <a:r>
              <a:rPr lang="zh-CN" altLang="en-US" sz="2400" dirty="0" smtClean="0">
                <a:latin typeface="楷体" panose="02010609060101010101" pitchFamily="49" charset="-122"/>
                <a:ea typeface="楷体" panose="02010609060101010101" pitchFamily="49" charset="-122"/>
              </a:rPr>
              <a:t>宽度</a:t>
            </a:r>
            <a:r>
              <a:rPr lang="en-US" altLang="zh-CN" sz="2400" dirty="0" smtClean="0">
                <a:latin typeface="楷体" panose="02010609060101010101" pitchFamily="49" charset="-122"/>
                <a:ea typeface="楷体" panose="02010609060101010101" pitchFamily="49" charset="-122"/>
              </a:rPr>
              <a:t>(</a:t>
            </a:r>
            <a:r>
              <a:rPr lang="en-US" altLang="zh-CN" sz="2400" dirty="0" err="1" smtClean="0">
                <a:latin typeface="楷体" panose="02010609060101010101" pitchFamily="49" charset="-122"/>
                <a:ea typeface="楷体" panose="02010609060101010101" pitchFamily="49" charset="-122"/>
              </a:rPr>
              <a:t>Petal.Width</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a:t>
            </a:r>
            <a:r>
              <a:rPr lang="zh-CN" altLang="en-US" sz="2400" dirty="0">
                <a:latin typeface="楷体" panose="02010609060101010101" pitchFamily="49" charset="-122"/>
                <a:ea typeface="楷体" panose="02010609060101010101" pitchFamily="49" charset="-122"/>
              </a:rPr>
              <a:t>实验 代码</a:t>
            </a:r>
            <a:r>
              <a:rPr lang="zh-CN" altLang="en-US" sz="2400" dirty="0" smtClean="0">
                <a:latin typeface="楷体" panose="02010609060101010101" pitchFamily="49" charset="-122"/>
                <a:ea typeface="楷体" panose="02010609060101010101" pitchFamily="49" charset="-122"/>
              </a:rPr>
              <a:t>如下</a:t>
            </a:r>
            <a:r>
              <a:rPr lang="en-US" altLang="zh-CN" sz="2400" dirty="0">
                <a:latin typeface="楷体" panose="02010609060101010101" pitchFamily="49" charset="-122"/>
                <a:ea typeface="楷体" panose="02010609060101010101" pitchFamily="49" charset="-122"/>
              </a:rPr>
              <a:t>:</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0" name="Rectangle 8"/>
          <p:cNvSpPr>
            <a:spLocks noChangeArrowheads="1"/>
          </p:cNvSpPr>
          <p:nvPr/>
        </p:nvSpPr>
        <p:spPr bwMode="auto">
          <a:xfrm>
            <a:off x="3096038" y="5640598"/>
            <a:ext cx="16108193" cy="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11858" y="1314245"/>
            <a:ext cx="2196435"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K</a:t>
            </a:r>
            <a:r>
              <a:rPr lang="zh-CN" altLang="en-US" sz="2400" b="1" dirty="0" smtClean="0">
                <a:solidFill>
                  <a:srgbClr val="269FD3"/>
                </a:solidFill>
                <a:latin typeface="楷体" panose="02010609060101010101" pitchFamily="49" charset="-122"/>
                <a:ea typeface="楷体" panose="02010609060101010101" pitchFamily="49" charset="-122"/>
              </a:rPr>
              <a:t>均值</a:t>
            </a:r>
            <a:r>
              <a:rPr lang="zh-CN" altLang="en-US" sz="2400" b="1" dirty="0">
                <a:solidFill>
                  <a:srgbClr val="269FD3"/>
                </a:solidFill>
                <a:latin typeface="楷体" panose="02010609060101010101" pitchFamily="49" charset="-122"/>
                <a:ea typeface="楷体" panose="02010609060101010101" pitchFamily="49" charset="-122"/>
              </a:rPr>
              <a:t>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1"/>
          <a:stretch>
            <a:fillRect/>
          </a:stretch>
        </p:blipFill>
        <p:spPr>
          <a:xfrm>
            <a:off x="211858" y="4464342"/>
            <a:ext cx="6938395" cy="826628"/>
          </a:xfrm>
          <a:prstGeom prst="rect">
            <a:avLst/>
          </a:prstGeom>
        </p:spPr>
      </p:pic>
      <p:pic>
        <p:nvPicPr>
          <p:cNvPr id="14" name="图片 13"/>
          <p:cNvPicPr>
            <a:picLocks noChangeAspect="1"/>
          </p:cNvPicPr>
          <p:nvPr/>
        </p:nvPicPr>
        <p:blipFill>
          <a:blip r:embed="rId2"/>
          <a:stretch>
            <a:fillRect/>
          </a:stretch>
        </p:blipFill>
        <p:spPr>
          <a:xfrm>
            <a:off x="211858" y="5231449"/>
            <a:ext cx="6938395" cy="514775"/>
          </a:xfrm>
          <a:prstGeom prst="rect">
            <a:avLst/>
          </a:prstGeom>
        </p:spPr>
      </p:pic>
    </p:spTree>
  </p:cSld>
  <p:clrMapOvr>
    <a:masterClrMapping/>
  </p:clrMapOvr>
  <p:transition spd="slow">
    <p:pu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2015658"/>
            <a:ext cx="11004885" cy="1569660"/>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本小节将基于 </a:t>
            </a:r>
            <a:r>
              <a:rPr lang="en-US" altLang="zh-CN" sz="2400" dirty="0"/>
              <a:t>R </a:t>
            </a:r>
            <a:r>
              <a:rPr lang="zh-CN" altLang="en-US" sz="2400" dirty="0"/>
              <a:t>语言 </a:t>
            </a:r>
            <a:r>
              <a:rPr lang="en-US" altLang="zh-CN" sz="2400" dirty="0"/>
              <a:t>e1071 </a:t>
            </a:r>
            <a:r>
              <a:rPr lang="zh-CN" altLang="en-US" sz="2400" dirty="0"/>
              <a:t>包中的 </a:t>
            </a:r>
            <a:r>
              <a:rPr lang="en-US" altLang="zh-CN" sz="2400" dirty="0" err="1"/>
              <a:t>cmeans</a:t>
            </a:r>
            <a:r>
              <a:rPr lang="en-US" altLang="zh-CN" sz="2400" dirty="0"/>
              <a:t> </a:t>
            </a:r>
            <a:r>
              <a:rPr lang="zh-CN" altLang="en-US" sz="2400" dirty="0"/>
              <a:t>函数实现 </a:t>
            </a:r>
            <a:r>
              <a:rPr lang="en-US" altLang="zh-CN" sz="2400" dirty="0"/>
              <a:t>FCM </a:t>
            </a:r>
            <a:r>
              <a:rPr lang="zh-CN" altLang="en-US" sz="2400" dirty="0"/>
              <a:t>算法。本实验将随 机生成 </a:t>
            </a:r>
            <a:r>
              <a:rPr lang="en-US" altLang="zh-CN" sz="2400" dirty="0"/>
              <a:t>50 </a:t>
            </a:r>
            <a:r>
              <a:rPr lang="zh-CN" altLang="en-US" sz="2400" dirty="0"/>
              <a:t>个均值为 </a:t>
            </a:r>
            <a:r>
              <a:rPr lang="en-US" altLang="zh-CN" sz="2400" dirty="0"/>
              <a:t>0</a:t>
            </a:r>
            <a:r>
              <a:rPr lang="zh-CN" altLang="en-US" sz="2400" dirty="0"/>
              <a:t>、标准差为 </a:t>
            </a:r>
            <a:r>
              <a:rPr lang="en-US" altLang="zh-CN" sz="2400" dirty="0"/>
              <a:t>0.2 </a:t>
            </a:r>
            <a:r>
              <a:rPr lang="zh-CN" altLang="en-US" sz="2400" dirty="0"/>
              <a:t>以及 </a:t>
            </a:r>
            <a:r>
              <a:rPr lang="en-US" altLang="zh-CN" sz="2400" dirty="0"/>
              <a:t>50 </a:t>
            </a:r>
            <a:r>
              <a:rPr lang="zh-CN" altLang="en-US" sz="2400" dirty="0"/>
              <a:t>个均值为 </a:t>
            </a:r>
            <a:r>
              <a:rPr lang="en-US" altLang="zh-CN" sz="2400" dirty="0"/>
              <a:t>1</a:t>
            </a:r>
            <a:r>
              <a:rPr lang="zh-CN" altLang="en-US" sz="2400" dirty="0"/>
              <a:t>、标准差为 </a:t>
            </a:r>
            <a:r>
              <a:rPr lang="en-US" altLang="zh-CN" sz="2400" dirty="0"/>
              <a:t>0.3 </a:t>
            </a:r>
            <a:r>
              <a:rPr lang="zh-CN" altLang="en-US" sz="2400" dirty="0"/>
              <a:t>的数据，构 成包含 </a:t>
            </a:r>
            <a:r>
              <a:rPr lang="en-US" altLang="zh-CN" sz="2400" dirty="0"/>
              <a:t>50 </a:t>
            </a:r>
            <a:r>
              <a:rPr lang="zh-CN" altLang="en-US" sz="2400" dirty="0"/>
              <a:t>个样本的二维数据集合作为样本集。采用 </a:t>
            </a:r>
            <a:r>
              <a:rPr lang="en-US" altLang="zh-CN" sz="2400" dirty="0" err="1"/>
              <a:t>cmeans</a:t>
            </a:r>
            <a:r>
              <a:rPr lang="en-US" altLang="zh-CN" sz="2400" dirty="0"/>
              <a:t> </a:t>
            </a:r>
            <a:r>
              <a:rPr lang="zh-CN" altLang="en-US" sz="2400" dirty="0"/>
              <a:t>方法对该样本集进行聚 类分析，代码如下：</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316624" y="1470596"/>
            <a:ext cx="2196435" cy="461665"/>
          </a:xfrm>
          <a:prstGeom prst="rect">
            <a:avLst/>
          </a:prstGeom>
        </p:spPr>
        <p:txBody>
          <a:bodyPr wrap="none">
            <a:spAutoFit/>
          </a:bodyPr>
          <a:lstStyle/>
          <a:p>
            <a:r>
              <a:rPr lang="zh-CN" altLang="en-US" sz="2400" b="1" dirty="0" smtClean="0">
                <a:solidFill>
                  <a:srgbClr val="269FD3"/>
                </a:solidFill>
                <a:latin typeface="楷体" panose="02010609060101010101" pitchFamily="49" charset="-122"/>
                <a:ea typeface="楷体" panose="02010609060101010101" pitchFamily="49" charset="-122"/>
              </a:rPr>
              <a:t>模糊</a:t>
            </a:r>
            <a:r>
              <a:rPr lang="en-US" altLang="zh-CN" sz="2400" b="1" dirty="0" smtClean="0">
                <a:solidFill>
                  <a:srgbClr val="269FD3"/>
                </a:solidFill>
                <a:latin typeface="楷体" panose="02010609060101010101" pitchFamily="49" charset="-122"/>
                <a:ea typeface="楷体" panose="02010609060101010101" pitchFamily="49" charset="-122"/>
              </a:rPr>
              <a:t>C</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16624" y="3838736"/>
            <a:ext cx="7672690" cy="2006252"/>
          </a:xfrm>
          <a:prstGeom prst="rect">
            <a:avLst/>
          </a:prstGeom>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1569660"/>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t>R </a:t>
            </a:r>
            <a:r>
              <a:rPr lang="zh-CN" altLang="en-US" sz="2400" dirty="0"/>
              <a:t>语言 </a:t>
            </a:r>
            <a:r>
              <a:rPr lang="en-US" altLang="zh-CN" sz="2400" dirty="0" err="1"/>
              <a:t>mclust</a:t>
            </a:r>
            <a:r>
              <a:rPr lang="en-US" altLang="zh-CN" sz="2400" dirty="0"/>
              <a:t> </a:t>
            </a:r>
            <a:r>
              <a:rPr lang="zh-CN" altLang="en-US" sz="2400" dirty="0"/>
              <a:t>包中的 </a:t>
            </a:r>
            <a:r>
              <a:rPr lang="en-US" altLang="zh-CN" sz="2400" dirty="0" err="1"/>
              <a:t>Mclust</a:t>
            </a:r>
            <a:r>
              <a:rPr lang="en-US" altLang="zh-CN" sz="2400" dirty="0"/>
              <a:t> </a:t>
            </a:r>
            <a:r>
              <a:rPr lang="zh-CN" altLang="en-US" sz="2400" dirty="0"/>
              <a:t>函数可以实现高斯混合聚类算法，本节将随机生 成样本集，调用 </a:t>
            </a:r>
            <a:r>
              <a:rPr lang="en-US" altLang="zh-CN" sz="2400" dirty="0" err="1"/>
              <a:t>Mclust</a:t>
            </a:r>
            <a:r>
              <a:rPr lang="en-US" altLang="zh-CN" sz="2400" dirty="0"/>
              <a:t> </a:t>
            </a:r>
            <a:r>
              <a:rPr lang="zh-CN" altLang="en-US" sz="2400" dirty="0"/>
              <a:t>函数阐述高斯混合聚类算法的实现过程</a:t>
            </a:r>
            <a:r>
              <a:rPr lang="zh-CN" altLang="en-US" sz="2400" dirty="0" smtClean="0"/>
              <a:t>。</a:t>
            </a:r>
            <a:endParaRPr lang="en-US" altLang="zh-CN" sz="2400" dirty="0" smtClean="0"/>
          </a:p>
          <a:p>
            <a:pPr marL="285750" lvl="0" indent="-285750">
              <a:buFont typeface="Wingdings" panose="05000000000000000000" pitchFamily="2" charset="2"/>
              <a:buChar char="Ø"/>
              <a:defRPr/>
            </a:pPr>
            <a:r>
              <a:rPr lang="zh-CN" altLang="en-US" sz="2400" dirty="0" smtClean="0"/>
              <a:t>使用</a:t>
            </a:r>
            <a:r>
              <a:rPr lang="zh-CN" altLang="en-US" sz="2400" dirty="0"/>
              <a:t>上一部分生成的样本集，并且调用 </a:t>
            </a:r>
            <a:r>
              <a:rPr lang="en-US" altLang="zh-CN" sz="2400" dirty="0"/>
              <a:t>summary </a:t>
            </a:r>
            <a:r>
              <a:rPr lang="zh-CN" altLang="en-US" sz="2400" dirty="0"/>
              <a:t>函数、</a:t>
            </a:r>
            <a:r>
              <a:rPr lang="en-US" altLang="zh-CN" sz="2400" dirty="0"/>
              <a:t>plot </a:t>
            </a:r>
            <a:r>
              <a:rPr lang="zh-CN" altLang="en-US" sz="2400" dirty="0"/>
              <a:t>函数等输出</a:t>
            </a:r>
            <a:r>
              <a:rPr lang="zh-CN" altLang="en-US" sz="2400" dirty="0" smtClean="0"/>
              <a:t>聚类结 果</a:t>
            </a:r>
            <a:r>
              <a:rPr lang="zh-CN" altLang="en-US" sz="2400" dirty="0"/>
              <a:t>，效果图如图</a:t>
            </a:r>
            <a:r>
              <a:rPr lang="en-US" altLang="zh-CN" sz="2400" dirty="0"/>
              <a:t>1.7</a:t>
            </a:r>
            <a:r>
              <a:rPr lang="zh-CN" altLang="en-US" sz="2400" dirty="0"/>
              <a:t>。 </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52201" y="1328471"/>
            <a:ext cx="2659702"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高斯混合聚类算法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t="8977" r="19513"/>
          <a:stretch>
            <a:fillRect/>
          </a:stretch>
        </p:blipFill>
        <p:spPr>
          <a:xfrm>
            <a:off x="123690" y="3514164"/>
            <a:ext cx="5479252" cy="1089233"/>
          </a:xfrm>
          <a:prstGeom prst="rect">
            <a:avLst/>
          </a:prstGeom>
        </p:spPr>
      </p:pic>
      <p:pic>
        <p:nvPicPr>
          <p:cNvPr id="8" name="图片 7"/>
          <p:cNvPicPr>
            <a:picLocks noChangeAspect="1"/>
          </p:cNvPicPr>
          <p:nvPr/>
        </p:nvPicPr>
        <p:blipFill rotWithShape="1">
          <a:blip r:embed="rId2"/>
          <a:srcRect t="7954" r="2715" b="-2501"/>
          <a:stretch>
            <a:fillRect/>
          </a:stretch>
        </p:blipFill>
        <p:spPr>
          <a:xfrm>
            <a:off x="5728638" y="3106057"/>
            <a:ext cx="4562845" cy="2994680"/>
          </a:xfrm>
          <a:prstGeom prst="rect">
            <a:avLst/>
          </a:prstGeom>
        </p:spPr>
      </p:pic>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t>R </a:t>
            </a:r>
            <a:r>
              <a:rPr lang="zh-CN" altLang="en-US" sz="2400" dirty="0"/>
              <a:t>语言中 </a:t>
            </a:r>
            <a:r>
              <a:rPr lang="en-US" altLang="zh-CN" sz="2400" dirty="0" err="1"/>
              <a:t>hclust</a:t>
            </a:r>
            <a:r>
              <a:rPr lang="en-US" altLang="zh-CN" sz="2400" dirty="0"/>
              <a:t> </a:t>
            </a:r>
            <a:r>
              <a:rPr lang="zh-CN" altLang="en-US" sz="2400" dirty="0"/>
              <a:t>函数可以实现层次聚类算法，本小节将随机生成样本集，</a:t>
            </a:r>
            <a:r>
              <a:rPr lang="zh-CN" altLang="en-US" sz="2400" dirty="0" smtClean="0"/>
              <a:t>调用</a:t>
            </a:r>
            <a:r>
              <a:rPr lang="en-US" altLang="zh-CN" sz="2400" dirty="0" err="1" smtClean="0"/>
              <a:t>hclust</a:t>
            </a:r>
            <a:r>
              <a:rPr lang="en-US" altLang="zh-CN" sz="2400" dirty="0" smtClean="0"/>
              <a:t> </a:t>
            </a:r>
            <a:r>
              <a:rPr lang="zh-CN" altLang="en-US" sz="2400" dirty="0" smtClean="0"/>
              <a:t>函数阐述层次聚类算法的实现过程。</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18282" y="1332727"/>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层次聚类算法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3327124"/>
            <a:ext cx="7144871" cy="1843249"/>
          </a:xfrm>
          <a:prstGeom prst="rect">
            <a:avLst/>
          </a:prstGeom>
        </p:spPr>
      </p:pic>
      <p:pic>
        <p:nvPicPr>
          <p:cNvPr id="9" name="图片 8"/>
          <p:cNvPicPr>
            <a:picLocks noChangeAspect="1"/>
          </p:cNvPicPr>
          <p:nvPr/>
        </p:nvPicPr>
        <p:blipFill>
          <a:blip r:embed="rId2"/>
          <a:stretch>
            <a:fillRect/>
          </a:stretch>
        </p:blipFill>
        <p:spPr>
          <a:xfrm>
            <a:off x="7561612" y="3851848"/>
            <a:ext cx="4346939" cy="2528106"/>
          </a:xfrm>
          <a:prstGeom prst="rect">
            <a:avLst/>
          </a:prstGeom>
        </p:spPr>
      </p:pic>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1569660"/>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a:t>R </a:t>
            </a:r>
            <a:r>
              <a:rPr lang="zh-CN" altLang="en-US" sz="2400" dirty="0"/>
              <a:t>语言中的 </a:t>
            </a:r>
            <a:r>
              <a:rPr lang="en-US" altLang="zh-CN" sz="2400" dirty="0" err="1"/>
              <a:t>fpc</a:t>
            </a:r>
            <a:r>
              <a:rPr lang="en-US" altLang="zh-CN" sz="2400" dirty="0"/>
              <a:t> </a:t>
            </a:r>
            <a:r>
              <a:rPr lang="zh-CN" altLang="en-US" sz="2400" dirty="0"/>
              <a:t>库和 </a:t>
            </a:r>
            <a:r>
              <a:rPr lang="en-US" altLang="zh-CN" sz="2400" dirty="0" err="1"/>
              <a:t>dbscan</a:t>
            </a:r>
            <a:r>
              <a:rPr lang="en-US" altLang="zh-CN" sz="2400" dirty="0"/>
              <a:t> </a:t>
            </a:r>
            <a:r>
              <a:rPr lang="zh-CN" altLang="en-US" sz="2400" dirty="0"/>
              <a:t>库均可实现 </a:t>
            </a:r>
            <a:r>
              <a:rPr lang="en-US" altLang="zh-CN" sz="2400" dirty="0"/>
              <a:t>DBSCAN </a:t>
            </a:r>
            <a:r>
              <a:rPr lang="zh-CN" altLang="en-US" sz="2400" dirty="0"/>
              <a:t>算法，由于 </a:t>
            </a:r>
            <a:r>
              <a:rPr lang="en-US" altLang="zh-CN" sz="2400" dirty="0" err="1"/>
              <a:t>dbscan</a:t>
            </a:r>
            <a:r>
              <a:rPr lang="en-US" altLang="zh-CN" sz="2400" dirty="0"/>
              <a:t> </a:t>
            </a:r>
            <a:r>
              <a:rPr lang="zh-CN" altLang="en-US" sz="2400" dirty="0"/>
              <a:t>库中</a:t>
            </a:r>
            <a:r>
              <a:rPr lang="zh-CN" altLang="en-US" sz="2400" dirty="0" smtClean="0"/>
              <a:t>的</a:t>
            </a:r>
            <a:r>
              <a:rPr lang="en-US" altLang="zh-CN" sz="2400" dirty="0" err="1" smtClean="0"/>
              <a:t>dbscan</a:t>
            </a:r>
            <a:r>
              <a:rPr lang="en-US" altLang="zh-CN" sz="2400" dirty="0" smtClean="0"/>
              <a:t> </a:t>
            </a:r>
            <a:r>
              <a:rPr lang="zh-CN" altLang="en-US" sz="2400" dirty="0"/>
              <a:t>函数具有更快的计算效率并且可以处理更大规模的数据集，因此本节将</a:t>
            </a:r>
            <a:r>
              <a:rPr lang="zh-CN" altLang="en-US" sz="2400" dirty="0" smtClean="0"/>
              <a:t>基于</a:t>
            </a:r>
            <a:r>
              <a:rPr lang="en-US" altLang="zh-CN" sz="2400" dirty="0" err="1" smtClean="0"/>
              <a:t>dbscan</a:t>
            </a:r>
            <a:r>
              <a:rPr lang="en-US" altLang="zh-CN" sz="2400" dirty="0" smtClean="0"/>
              <a:t> </a:t>
            </a:r>
            <a:r>
              <a:rPr lang="zh-CN" altLang="en-US" sz="2400" dirty="0"/>
              <a:t>函数实现。此次实验同样选取莺尾花数据集的前 </a:t>
            </a:r>
            <a:r>
              <a:rPr lang="en-US" altLang="zh-CN" sz="2400" dirty="0"/>
              <a:t>4 </a:t>
            </a:r>
            <a:r>
              <a:rPr lang="zh-CN" altLang="en-US" sz="2400" dirty="0"/>
              <a:t>个属性作为实验数据。</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287391" y="1268169"/>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287391" y="3899512"/>
            <a:ext cx="8745965" cy="1512460"/>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7936" y="2094782"/>
            <a:ext cx="12034064" cy="2246769"/>
          </a:xfrm>
          <a:prstGeom prst="rect">
            <a:avLst/>
          </a:prstGeom>
          <a:noFill/>
        </p:spPr>
        <p:txBody>
          <a:bodyPr wrap="none" rtlCol="0" anchor="t">
            <a:spAutoFit/>
          </a:bodyPr>
          <a:lstStyle/>
          <a:p>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相似度在聚类算法中至关重要，是聚类算法的核心问题，具体表现在两个层</a:t>
            </a:r>
            <a:endPar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面</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endParaRPr lang="en-US" altLang="zh-CN" sz="2800" dirty="0" smtClean="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r>
              <a:rPr lang="en-US" altLang="zh-CN" sz="2800" dirty="0">
                <a:latin typeface="楷体" panose="02010609060101010101" pitchFamily="49" charset="-122"/>
                <a:ea typeface="楷体" panose="02010609060101010101" pitchFamily="49" charset="-122"/>
                <a:cs typeface="Times New Roman" panose="02020603050405020304" pitchFamily="18" charset="0"/>
                <a:sym typeface="+mn-ea"/>
              </a:rPr>
              <a:t>1</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）不同的聚类算法其相似度计算方法也不同</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endParaRPr lang="en-US" altLang="zh-CN" sz="2800" dirty="0" smtClean="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r>
              <a:rPr lang="en-US" altLang="zh-CN" sz="2800" dirty="0">
                <a:latin typeface="楷体" panose="02010609060101010101" pitchFamily="49" charset="-122"/>
                <a:ea typeface="楷体" panose="02010609060101010101" pitchFamily="49" charset="-122"/>
                <a:cs typeface="Times New Roman" panose="02020603050405020304" pitchFamily="18" charset="0"/>
                <a:sym typeface="+mn-ea"/>
              </a:rPr>
              <a:t>2</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）同一聚类算法采用</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不同的</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相似度计算将得到不同的聚类效果</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a:t>
            </a:r>
            <a:endParaRPr lang="en-US" altLang="zh-CN" sz="2800" dirty="0" smtClean="0">
              <a:latin typeface="楷体" panose="02010609060101010101" pitchFamily="49" charset="-122"/>
              <a:ea typeface="楷体" panose="02010609060101010101" pitchFamily="49" charset="-122"/>
              <a:cs typeface="Times New Roman" panose="02020603050405020304" pitchFamily="18" charset="0"/>
              <a:sym typeface="+mn-ea"/>
            </a:endParaRPr>
          </a:p>
          <a:p>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本</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节主要介绍数据对象间相似度和簇间</a:t>
            </a:r>
            <a:r>
              <a:rPr lang="zh-CN" altLang="en-US" sz="2800" dirty="0" smtClean="0">
                <a:latin typeface="楷体" panose="02010609060101010101" pitchFamily="49" charset="-122"/>
                <a:ea typeface="楷体" panose="02010609060101010101" pitchFamily="49" charset="-122"/>
                <a:cs typeface="Times New Roman" panose="02020603050405020304" pitchFamily="18" charset="0"/>
                <a:sym typeface="+mn-ea"/>
              </a:rPr>
              <a:t>相似度</a:t>
            </a:r>
            <a:r>
              <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rPr>
              <a:t>。</a:t>
            </a:r>
            <a:endParaRPr lang="zh-CN" altLang="en-US" sz="2800" dirty="0">
              <a:latin typeface="楷体" panose="02010609060101010101" pitchFamily="49" charset="-122"/>
              <a:ea typeface="楷体" panose="02010609060101010101" pitchFamily="49" charset="-122"/>
              <a:cs typeface="Times New Roman" panose="02020603050405020304" pitchFamily="18" charset="0"/>
              <a:sym typeface="+mn-ea"/>
            </a:endParaRPr>
          </a:p>
        </p:txBody>
      </p:sp>
      <p:sp>
        <p:nvSpPr>
          <p:cNvPr id="3" name="矩形 2"/>
          <p:cNvSpPr/>
          <p:nvPr/>
        </p:nvSpPr>
        <p:spPr>
          <a:xfrm>
            <a:off x="5125196" y="1073691"/>
            <a:ext cx="1420582"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2039341"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R</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本小节以 </a:t>
            </a:r>
            <a:r>
              <a:rPr lang="en-US" altLang="zh-CN" sz="2400" dirty="0" err="1"/>
              <a:t>Bimax</a:t>
            </a:r>
            <a:r>
              <a:rPr lang="en-US" altLang="zh-CN" sz="2400" dirty="0"/>
              <a:t> </a:t>
            </a:r>
            <a:r>
              <a:rPr lang="zh-CN" altLang="en-US" sz="2400" dirty="0"/>
              <a:t>算法为例，利用 </a:t>
            </a:r>
            <a:r>
              <a:rPr lang="en-US" altLang="zh-CN" sz="2400" dirty="0" err="1"/>
              <a:t>biclust</a:t>
            </a:r>
            <a:r>
              <a:rPr lang="en-US" altLang="zh-CN" sz="2400" dirty="0"/>
              <a:t> </a:t>
            </a:r>
            <a:r>
              <a:rPr lang="zh-CN" altLang="en-US" sz="2400" dirty="0"/>
              <a:t>库中的函数实现算法整体流程，</a:t>
            </a:r>
            <a:r>
              <a:rPr lang="zh-CN" altLang="en-US" sz="2400" dirty="0" smtClean="0"/>
              <a:t>实现代码</a:t>
            </a:r>
            <a:r>
              <a:rPr lang="zh-CN" altLang="en-US" sz="2400" dirty="0"/>
              <a:t>如下：</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310462" y="2873445"/>
            <a:ext cx="6866514" cy="3551344"/>
          </a:xfrm>
          <a:prstGeom prst="rect">
            <a:avLst/>
          </a:prstGeom>
        </p:spPr>
      </p:pic>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91464" y="1894706"/>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en-US" altLang="zh-CN" sz="2400" dirty="0" smtClean="0">
                <a:latin typeface="楷体" panose="02010609060101010101" pitchFamily="49" charset="-122"/>
                <a:ea typeface="楷体" panose="02010609060101010101" pitchFamily="49" charset="-122"/>
              </a:rPr>
              <a:t>K</a:t>
            </a:r>
            <a:r>
              <a:rPr lang="zh-CN" altLang="en-US" sz="2400" dirty="0" smtClean="0">
                <a:latin typeface="楷体" panose="02010609060101010101" pitchFamily="49" charset="-122"/>
                <a:ea typeface="楷体" panose="02010609060101010101" pitchFamily="49" charset="-122"/>
              </a:rPr>
              <a:t>均值</a:t>
            </a:r>
            <a:r>
              <a:rPr lang="zh-CN" altLang="en-US" sz="2400" dirty="0">
                <a:latin typeface="楷体" panose="02010609060101010101" pitchFamily="49" charset="-122"/>
                <a:ea typeface="楷体" panose="02010609060101010101" pitchFamily="49" charset="-122"/>
              </a:rPr>
              <a:t>聚类算法原理简单、容易实现，并且有较多资料库可以直接调用。</a:t>
            </a:r>
            <a:r>
              <a:rPr lang="zh-CN" altLang="en-US" sz="2400" dirty="0" smtClean="0">
                <a:latin typeface="楷体" panose="02010609060101010101" pitchFamily="49" charset="-122"/>
                <a:ea typeface="楷体" panose="02010609060101010101" pitchFamily="49" charset="-122"/>
              </a:rPr>
              <a:t>本小</a:t>
            </a:r>
            <a:endParaRPr lang="zh-CN" altLang="en-US" sz="2400" dirty="0" smtClean="0">
              <a:latin typeface="楷体" panose="02010609060101010101" pitchFamily="49" charset="-122"/>
              <a:ea typeface="楷体" panose="02010609060101010101" pitchFamily="49" charset="-122"/>
            </a:endParaRPr>
          </a:p>
          <a:p>
            <a:pPr lvl="0">
              <a:defRPr/>
            </a:pPr>
            <a:r>
              <a:rPr lang="zh-CN" altLang="en-US" sz="2400" dirty="0" smtClean="0">
                <a:latin typeface="楷体" panose="02010609060101010101" pitchFamily="49" charset="-122"/>
                <a:ea typeface="楷体" panose="02010609060101010101" pitchFamily="49" charset="-122"/>
              </a:rPr>
              <a:t>节将基于 </a:t>
            </a:r>
            <a:r>
              <a:rPr lang="en-US" altLang="zh-CN" sz="2400" dirty="0" err="1" smtClean="0">
                <a:latin typeface="楷体" panose="02010609060101010101" pitchFamily="49" charset="-122"/>
                <a:ea typeface="楷体" panose="02010609060101010101" pitchFamily="49" charset="-122"/>
              </a:rPr>
              <a:t>sklearn</a:t>
            </a:r>
            <a:r>
              <a:rPr lang="en-US" altLang="zh-CN" sz="2400" dirty="0" smtClean="0">
                <a:latin typeface="楷体" panose="02010609060101010101" pitchFamily="49" charset="-122"/>
                <a:ea typeface="楷体" panose="02010609060101010101" pitchFamily="49" charset="-122"/>
              </a:rPr>
              <a:t> </a:t>
            </a:r>
            <a:r>
              <a:rPr lang="zh-CN" altLang="en-US" sz="2400" dirty="0" smtClean="0">
                <a:latin typeface="楷体" panose="02010609060101010101" pitchFamily="49" charset="-122"/>
                <a:ea typeface="楷体" panose="02010609060101010101" pitchFamily="49" charset="-122"/>
              </a:rPr>
              <a:t>库实现 </a:t>
            </a:r>
            <a:r>
              <a:rPr lang="en-US" altLang="zh-CN" sz="2400" dirty="0" smtClean="0">
                <a:latin typeface="楷体" panose="02010609060101010101" pitchFamily="49" charset="-122"/>
                <a:ea typeface="楷体" panose="02010609060101010101" pitchFamily="49" charset="-122"/>
              </a:rPr>
              <a:t>K </a:t>
            </a:r>
            <a:r>
              <a:rPr lang="zh-CN" altLang="en-US" sz="2400" dirty="0" smtClean="0">
                <a:latin typeface="楷体" panose="02010609060101010101" pitchFamily="49" charset="-122"/>
                <a:ea typeface="楷体" panose="02010609060101010101" pitchFamily="49" charset="-122"/>
              </a:rPr>
              <a:t>均值算法。代码实现如下：</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196435"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K</a:t>
            </a:r>
            <a:r>
              <a:rPr lang="zh-CN" altLang="en-US" sz="2400" b="1" dirty="0" smtClean="0">
                <a:solidFill>
                  <a:srgbClr val="269FD3"/>
                </a:solidFill>
                <a:latin typeface="楷体" panose="02010609060101010101" pitchFamily="49" charset="-122"/>
                <a:ea typeface="楷体" panose="02010609060101010101" pitchFamily="49" charset="-122"/>
              </a:rPr>
              <a:t>均值</a:t>
            </a:r>
            <a:r>
              <a:rPr lang="zh-CN" altLang="en-US" sz="2400" b="1" dirty="0">
                <a:solidFill>
                  <a:srgbClr val="269FD3"/>
                </a:solidFill>
                <a:latin typeface="楷体" panose="02010609060101010101" pitchFamily="49" charset="-122"/>
                <a:ea typeface="楷体" panose="02010609060101010101" pitchFamily="49" charset="-122"/>
              </a:rPr>
              <a:t>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2917142"/>
            <a:ext cx="7639770" cy="3372511"/>
          </a:xfrm>
          <a:prstGeom prst="rect">
            <a:avLst/>
          </a:prstGeom>
        </p:spPr>
      </p:pic>
      <p:pic>
        <p:nvPicPr>
          <p:cNvPr id="7" name="图片 6"/>
          <p:cNvPicPr>
            <a:picLocks noChangeAspect="1"/>
          </p:cNvPicPr>
          <p:nvPr/>
        </p:nvPicPr>
        <p:blipFill>
          <a:blip r:embed="rId2"/>
          <a:stretch>
            <a:fillRect/>
          </a:stretch>
        </p:blipFill>
        <p:spPr>
          <a:xfrm>
            <a:off x="8187138" y="2465357"/>
            <a:ext cx="3726644" cy="3148634"/>
          </a:xfrm>
          <a:prstGeom prst="rect">
            <a:avLst/>
          </a:prstGeom>
        </p:spPr>
      </p:pic>
      <p:sp>
        <p:nvSpPr>
          <p:cNvPr id="8" name="文本框 7"/>
          <p:cNvSpPr txBox="1"/>
          <p:nvPr/>
        </p:nvSpPr>
        <p:spPr>
          <a:xfrm>
            <a:off x="7973232" y="5613991"/>
            <a:ext cx="4334540" cy="400110"/>
          </a:xfrm>
          <a:prstGeom prst="rect">
            <a:avLst/>
          </a:prstGeom>
          <a:noFill/>
        </p:spPr>
        <p:txBody>
          <a:bodyPr wrap="square" rtlCol="0">
            <a:spAutoFit/>
          </a:bodyPr>
          <a:lstStyle/>
          <a:p>
            <a:r>
              <a:rPr lang="zh-CN" altLang="en-US" sz="2000" dirty="0" smtClean="0">
                <a:latin typeface="楷体" panose="02010609060101010101" pitchFamily="49" charset="-122"/>
                <a:ea typeface="楷体" panose="02010609060101010101" pitchFamily="49" charset="-122"/>
              </a:rPr>
              <a:t>注：不同颜色表示样本属于</a:t>
            </a:r>
            <a:r>
              <a:rPr lang="zh-CN" altLang="en-US" sz="2000" dirty="0">
                <a:latin typeface="楷体" panose="02010609060101010101" pitchFamily="49" charset="-122"/>
                <a:ea typeface="楷体" panose="02010609060101010101" pitchFamily="49" charset="-122"/>
              </a:rPr>
              <a:t>不同</a:t>
            </a:r>
            <a:r>
              <a:rPr lang="zh-CN" altLang="en-US" sz="2000" dirty="0" smtClean="0">
                <a:latin typeface="楷体" panose="02010609060101010101" pitchFamily="49" charset="-122"/>
                <a:ea typeface="楷体" panose="02010609060101010101" pitchFamily="49" charset="-122"/>
              </a:rPr>
              <a:t>的簇</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2108067"/>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本小节调用 </a:t>
            </a:r>
            <a:r>
              <a:rPr lang="en-US" altLang="zh-CN" sz="2400" dirty="0" err="1"/>
              <a:t>skfuzzy.cluster</a:t>
            </a:r>
            <a:r>
              <a:rPr lang="en-US" altLang="zh-CN" sz="2400" dirty="0"/>
              <a:t> </a:t>
            </a:r>
            <a:r>
              <a:rPr lang="zh-CN" altLang="en-US" sz="2400" dirty="0"/>
              <a:t>库中的 </a:t>
            </a:r>
            <a:r>
              <a:rPr lang="en-US" altLang="zh-CN" sz="2400" dirty="0" err="1"/>
              <a:t>cmeans</a:t>
            </a:r>
            <a:r>
              <a:rPr lang="en-US" altLang="zh-CN" sz="2400" dirty="0"/>
              <a:t> </a:t>
            </a:r>
            <a:r>
              <a:rPr lang="zh-CN" altLang="en-US" sz="2400" dirty="0"/>
              <a:t>函数实现 </a:t>
            </a:r>
            <a:r>
              <a:rPr lang="en-US" altLang="zh-CN" sz="2400" dirty="0"/>
              <a:t>FCM </a:t>
            </a:r>
            <a:r>
              <a:rPr lang="zh-CN" altLang="en-US" sz="2400" dirty="0"/>
              <a:t>算法，代码实现</a:t>
            </a:r>
            <a:r>
              <a:rPr lang="zh-CN" altLang="en-US" sz="2400" dirty="0" smtClean="0"/>
              <a:t>如下</a:t>
            </a:r>
            <a:r>
              <a:rPr lang="zh-CN" altLang="en-US" sz="2400" dirty="0"/>
              <a:t>：</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12" name="矩形 11"/>
          <p:cNvSpPr/>
          <p:nvPr/>
        </p:nvSpPr>
        <p:spPr>
          <a:xfrm>
            <a:off x="123689" y="1300576"/>
            <a:ext cx="2196435" cy="461665"/>
          </a:xfrm>
          <a:prstGeom prst="rect">
            <a:avLst/>
          </a:prstGeom>
        </p:spPr>
        <p:txBody>
          <a:bodyPr wrap="none">
            <a:spAutoFit/>
          </a:bodyPr>
          <a:lstStyle/>
          <a:p>
            <a:r>
              <a:rPr lang="zh-CN" altLang="en-US" sz="2400" b="1" dirty="0" smtClean="0">
                <a:solidFill>
                  <a:srgbClr val="269FD3"/>
                </a:solidFill>
                <a:latin typeface="楷体" panose="02010609060101010101" pitchFamily="49" charset="-122"/>
                <a:ea typeface="楷体" panose="02010609060101010101" pitchFamily="49" charset="-122"/>
              </a:rPr>
              <a:t>模糊</a:t>
            </a:r>
            <a:r>
              <a:rPr lang="en-US" altLang="zh-CN" sz="2400" b="1" dirty="0" smtClean="0">
                <a:solidFill>
                  <a:srgbClr val="269FD3"/>
                </a:solidFill>
                <a:latin typeface="楷体" panose="02010609060101010101" pitchFamily="49" charset="-122"/>
                <a:ea typeface="楷体" panose="02010609060101010101" pitchFamily="49" charset="-122"/>
              </a:rPr>
              <a:t>C</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l="1809" t="2204" r="4316" b="72730"/>
          <a:stretch>
            <a:fillRect/>
          </a:stretch>
        </p:blipFill>
        <p:spPr>
          <a:xfrm>
            <a:off x="442666" y="3011335"/>
            <a:ext cx="8701334" cy="1700260"/>
          </a:xfrm>
          <a:prstGeom prst="rect">
            <a:avLst/>
          </a:prstGeom>
        </p:spPr>
      </p:pic>
      <p:sp>
        <p:nvSpPr>
          <p:cNvPr id="9" name="文本框 8"/>
          <p:cNvSpPr txBox="1"/>
          <p:nvPr/>
        </p:nvSpPr>
        <p:spPr>
          <a:xfrm>
            <a:off x="0" y="4856769"/>
            <a:ext cx="11004885" cy="1200329"/>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其中 </a:t>
            </a:r>
            <a:r>
              <a:rPr lang="en-US" altLang="zh-CN" sz="2400" dirty="0" err="1"/>
              <a:t>cmeans</a:t>
            </a:r>
            <a:r>
              <a:rPr lang="en-US" altLang="zh-CN" sz="2400" dirty="0"/>
              <a:t> </a:t>
            </a:r>
            <a:r>
              <a:rPr lang="zh-CN" altLang="en-US" sz="2400" dirty="0"/>
              <a:t>函数输出参数：</a:t>
            </a:r>
            <a:r>
              <a:rPr lang="en-US" altLang="zh-CN" sz="2400" dirty="0"/>
              <a:t>center </a:t>
            </a:r>
            <a:r>
              <a:rPr lang="zh-CN" altLang="en-US" sz="2400" dirty="0"/>
              <a:t>为聚类中心；</a:t>
            </a:r>
            <a:r>
              <a:rPr lang="en-US" altLang="zh-CN" sz="2400" dirty="0"/>
              <a:t>U </a:t>
            </a:r>
            <a:r>
              <a:rPr lang="zh-CN" altLang="en-US" sz="2400" dirty="0"/>
              <a:t>为最终隶属矩阵；</a:t>
            </a:r>
            <a:r>
              <a:rPr lang="en-US" altLang="zh-CN" sz="2400" dirty="0"/>
              <a:t>U0 </a:t>
            </a:r>
            <a:r>
              <a:rPr lang="zh-CN" altLang="en-US" sz="2400" dirty="0"/>
              <a:t>为</a:t>
            </a:r>
            <a:r>
              <a:rPr lang="zh-CN" altLang="en-US" sz="2400" dirty="0" smtClean="0"/>
              <a:t>初始</a:t>
            </a:r>
            <a:r>
              <a:rPr lang="zh-CN" altLang="en-US" sz="2400" dirty="0"/>
              <a:t>隶属矩阵；</a:t>
            </a:r>
            <a:r>
              <a:rPr lang="en-US" altLang="zh-CN" sz="2400" dirty="0" err="1"/>
              <a:t>dist</a:t>
            </a:r>
            <a:r>
              <a:rPr lang="en-US" altLang="zh-CN" sz="2400" dirty="0"/>
              <a:t> </a:t>
            </a:r>
            <a:r>
              <a:rPr lang="zh-CN" altLang="en-US" sz="2400" dirty="0"/>
              <a:t>为样本点到聚类中心的距离矩阵；</a:t>
            </a:r>
            <a:r>
              <a:rPr lang="en-US" altLang="zh-CN" sz="2400" dirty="0" err="1"/>
              <a:t>mj</a:t>
            </a:r>
            <a:r>
              <a:rPr lang="en-US" altLang="zh-CN" sz="2400" dirty="0"/>
              <a:t> </a:t>
            </a:r>
            <a:r>
              <a:rPr lang="zh-CN" altLang="en-US" sz="2400" dirty="0"/>
              <a:t>为目标函数值；</a:t>
            </a:r>
            <a:r>
              <a:rPr lang="en-US" altLang="zh-CN" sz="2400" dirty="0" err="1"/>
              <a:t>knum</a:t>
            </a:r>
            <a:r>
              <a:rPr lang="en-US" altLang="zh-CN" sz="2400" dirty="0"/>
              <a:t> </a:t>
            </a:r>
            <a:r>
              <a:rPr lang="zh-CN" altLang="en-US" sz="2400" dirty="0"/>
              <a:t>为</a:t>
            </a:r>
            <a:r>
              <a:rPr lang="zh-CN" altLang="en-US" sz="2400" dirty="0" smtClean="0"/>
              <a:t>迭代</a:t>
            </a:r>
            <a:r>
              <a:rPr lang="zh-CN" altLang="en-US" sz="2400" dirty="0"/>
              <a:t>次数；</a:t>
            </a:r>
            <a:r>
              <a:rPr lang="en-US" altLang="zh-CN" sz="2400" dirty="0" err="1"/>
              <a:t>evalue</a:t>
            </a:r>
            <a:r>
              <a:rPr lang="en-US" altLang="zh-CN" sz="2400" dirty="0"/>
              <a:t> </a:t>
            </a:r>
            <a:r>
              <a:rPr lang="zh-CN" altLang="en-US" sz="2400" dirty="0"/>
              <a:t>为评价指标，越接近 </a:t>
            </a:r>
            <a:r>
              <a:rPr lang="en-US" altLang="zh-CN" sz="2400" dirty="0"/>
              <a:t>1 </a:t>
            </a:r>
            <a:r>
              <a:rPr lang="zh-CN" altLang="en-US" sz="2400" dirty="0"/>
              <a:t>效果越好。：</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12" name="矩形 11"/>
          <p:cNvSpPr/>
          <p:nvPr/>
        </p:nvSpPr>
        <p:spPr>
          <a:xfrm>
            <a:off x="227731" y="1300576"/>
            <a:ext cx="2196435" cy="461665"/>
          </a:xfrm>
          <a:prstGeom prst="rect">
            <a:avLst/>
          </a:prstGeom>
        </p:spPr>
        <p:txBody>
          <a:bodyPr wrap="none">
            <a:spAutoFit/>
          </a:bodyPr>
          <a:lstStyle/>
          <a:p>
            <a:r>
              <a:rPr lang="zh-CN" altLang="en-US" sz="2400" b="1" dirty="0" smtClean="0">
                <a:solidFill>
                  <a:srgbClr val="269FD3"/>
                </a:solidFill>
                <a:latin typeface="楷体" panose="02010609060101010101" pitchFamily="49" charset="-122"/>
                <a:ea typeface="楷体" panose="02010609060101010101" pitchFamily="49" charset="-122"/>
              </a:rPr>
              <a:t>模糊</a:t>
            </a:r>
            <a:r>
              <a:rPr lang="en-US" altLang="zh-CN" sz="2400" b="1" dirty="0" smtClean="0">
                <a:solidFill>
                  <a:srgbClr val="269FD3"/>
                </a:solidFill>
                <a:latin typeface="楷体" panose="02010609060101010101" pitchFamily="49" charset="-122"/>
                <a:ea typeface="楷体" panose="02010609060101010101" pitchFamily="49" charset="-122"/>
              </a:rPr>
              <a:t>C</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4" name="图片 3"/>
          <p:cNvPicPr>
            <a:picLocks noChangeAspect="1"/>
          </p:cNvPicPr>
          <p:nvPr/>
        </p:nvPicPr>
        <p:blipFill rotWithShape="1">
          <a:blip r:embed="rId1"/>
          <a:srcRect t="2393" r="632"/>
          <a:stretch>
            <a:fillRect/>
          </a:stretch>
        </p:blipFill>
        <p:spPr>
          <a:xfrm>
            <a:off x="227731" y="1876246"/>
            <a:ext cx="7332959" cy="2589428"/>
          </a:xfrm>
          <a:prstGeom prst="rect">
            <a:avLst/>
          </a:prstGeom>
        </p:spPr>
      </p:pic>
      <p:pic>
        <p:nvPicPr>
          <p:cNvPr id="5" name="图片 4"/>
          <p:cNvPicPr>
            <a:picLocks noChangeAspect="1"/>
          </p:cNvPicPr>
          <p:nvPr/>
        </p:nvPicPr>
        <p:blipFill>
          <a:blip r:embed="rId2"/>
          <a:stretch>
            <a:fillRect/>
          </a:stretch>
        </p:blipFill>
        <p:spPr>
          <a:xfrm>
            <a:off x="7973232" y="2774673"/>
            <a:ext cx="4157331" cy="3573387"/>
          </a:xfrm>
          <a:prstGeom prst="rect">
            <a:avLst/>
          </a:prstGeom>
        </p:spPr>
      </p:pic>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本小节将利用 </a:t>
            </a:r>
            <a:r>
              <a:rPr lang="en-US" altLang="zh-CN" sz="2400" dirty="0" err="1"/>
              <a:t>sklearn</a:t>
            </a:r>
            <a:r>
              <a:rPr lang="en-US" altLang="zh-CN" sz="2400" dirty="0"/>
              <a:t> </a:t>
            </a:r>
            <a:r>
              <a:rPr lang="zh-CN" altLang="en-US" sz="2400" dirty="0"/>
              <a:t>实现高斯混合聚类算法，实现代码如下：</a:t>
            </a:r>
            <a:endParaRPr lang="en-US" altLang="zh-CN" sz="2400" dirty="0" smtClean="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659702"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高斯混合聚类算法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00769" y="2527777"/>
            <a:ext cx="8079489" cy="3054315"/>
          </a:xfrm>
          <a:prstGeom prst="rect">
            <a:avLst/>
          </a:prstGeom>
        </p:spPr>
      </p:pic>
      <p:pic>
        <p:nvPicPr>
          <p:cNvPr id="9" name="图片 8"/>
          <p:cNvPicPr>
            <a:picLocks noChangeAspect="1"/>
          </p:cNvPicPr>
          <p:nvPr/>
        </p:nvPicPr>
        <p:blipFill>
          <a:blip r:embed="rId2"/>
          <a:stretch>
            <a:fillRect/>
          </a:stretch>
        </p:blipFill>
        <p:spPr>
          <a:xfrm>
            <a:off x="8251967" y="2903320"/>
            <a:ext cx="3897376" cy="3490693"/>
          </a:xfrm>
          <a:prstGeom prst="rect">
            <a:avLst/>
          </a:prstGeom>
        </p:spPr>
      </p:pic>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1" y="1841575"/>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本小节以聚合聚类算法为例，利用 </a:t>
            </a:r>
            <a:r>
              <a:rPr lang="en-US" altLang="zh-CN" sz="2400" dirty="0" err="1"/>
              <a:t>sklearn</a:t>
            </a:r>
            <a:r>
              <a:rPr lang="en-US" altLang="zh-CN" sz="2400" dirty="0"/>
              <a:t> </a:t>
            </a:r>
            <a:r>
              <a:rPr lang="zh-CN" altLang="en-US" sz="2400" dirty="0"/>
              <a:t>库中 </a:t>
            </a:r>
            <a:r>
              <a:rPr lang="en-US" altLang="zh-CN" sz="2400" dirty="0" err="1"/>
              <a:t>AgglomerativeClustering</a:t>
            </a:r>
            <a:r>
              <a:rPr lang="en-US" altLang="zh-CN" sz="2400" dirty="0"/>
              <a:t> </a:t>
            </a:r>
            <a:r>
              <a:rPr lang="zh-CN" altLang="en-US" sz="2400" dirty="0" smtClean="0"/>
              <a:t>函数实现</a:t>
            </a:r>
            <a:r>
              <a:rPr lang="zh-CN" altLang="en-US" sz="2400" dirty="0"/>
              <a:t>算法整体流程，实现代码如下：首先导入相应模块，建立数据集</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377125" y="4603398"/>
            <a:ext cx="136892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层次聚类算法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360028" y="2728139"/>
            <a:ext cx="7613204" cy="1536167"/>
          </a:xfrm>
          <a:prstGeom prst="rect">
            <a:avLst/>
          </a:prstGeom>
        </p:spPr>
      </p:pic>
      <p:sp>
        <p:nvSpPr>
          <p:cNvPr id="11" name="文本框 10"/>
          <p:cNvSpPr txBox="1"/>
          <p:nvPr/>
        </p:nvSpPr>
        <p:spPr>
          <a:xfrm>
            <a:off x="0" y="4356287"/>
            <a:ext cx="75384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再采用 </a:t>
            </a:r>
            <a:r>
              <a:rPr lang="en-US" altLang="zh-CN" sz="2400" dirty="0" err="1"/>
              <a:t>AgglomerativeClustering.fit</a:t>
            </a:r>
            <a:r>
              <a:rPr lang="en-US" altLang="zh-CN" sz="2400" dirty="0"/>
              <a:t> </a:t>
            </a:r>
            <a:r>
              <a:rPr lang="zh-CN" altLang="en-US" sz="2400" dirty="0"/>
              <a:t>函数进行聚合聚类</a:t>
            </a:r>
            <a:endParaRPr kumimoji="0" lang="en-US" altLang="zh-CN" sz="2400" b="0"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rotWithShape="1">
          <a:blip r:embed="rId2"/>
          <a:srcRect r="162" b="10908"/>
          <a:stretch>
            <a:fillRect/>
          </a:stretch>
        </p:blipFill>
        <p:spPr>
          <a:xfrm>
            <a:off x="360028" y="4838714"/>
            <a:ext cx="7613204" cy="1515463"/>
          </a:xfrm>
          <a:prstGeom prst="rect">
            <a:avLst/>
          </a:prstGeom>
        </p:spPr>
      </p:pic>
      <p:pic>
        <p:nvPicPr>
          <p:cNvPr id="13" name="图片 12"/>
          <p:cNvPicPr>
            <a:picLocks noChangeAspect="1"/>
          </p:cNvPicPr>
          <p:nvPr/>
        </p:nvPicPr>
        <p:blipFill>
          <a:blip r:embed="rId3"/>
          <a:stretch>
            <a:fillRect/>
          </a:stretch>
        </p:blipFill>
        <p:spPr>
          <a:xfrm>
            <a:off x="8328023" y="3126948"/>
            <a:ext cx="3756969" cy="3227229"/>
          </a:xfrm>
          <a:prstGeom prst="rect">
            <a:avLst/>
          </a:prstGeom>
        </p:spPr>
      </p:pic>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noProof="0"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本节我们采用 </a:t>
            </a:r>
            <a:r>
              <a:rPr lang="en-US" altLang="zh-CN" sz="2400" dirty="0" err="1"/>
              <a:t>sklearn.cluster</a:t>
            </a:r>
            <a:r>
              <a:rPr lang="en-US" altLang="zh-CN" sz="2400" dirty="0"/>
              <a:t> </a:t>
            </a:r>
            <a:r>
              <a:rPr lang="zh-CN" altLang="en-US" sz="2400" dirty="0"/>
              <a:t>中的 </a:t>
            </a:r>
            <a:r>
              <a:rPr lang="en-US" altLang="zh-CN" sz="2400" dirty="0"/>
              <a:t>DBSCAN </a:t>
            </a:r>
            <a:r>
              <a:rPr lang="zh-CN" altLang="en-US" sz="2400" dirty="0" smtClean="0"/>
              <a:t>方法</a:t>
            </a:r>
            <a:r>
              <a:rPr lang="en-US" altLang="zh-CN" sz="2400" dirty="0" smtClean="0"/>
              <a:t>,</a:t>
            </a:r>
            <a:r>
              <a:rPr lang="zh-CN" altLang="en-US" sz="2400" dirty="0" smtClean="0"/>
              <a:t>展示 </a:t>
            </a:r>
            <a:r>
              <a:rPr lang="en-US" altLang="zh-CN" sz="2400" dirty="0"/>
              <a:t>DBSCAN </a:t>
            </a:r>
            <a:r>
              <a:rPr lang="zh-CN" altLang="en-US" sz="2400" dirty="0"/>
              <a:t>算法的</a:t>
            </a:r>
            <a:r>
              <a:rPr lang="zh-CN" altLang="en-US" sz="2400" dirty="0" smtClean="0"/>
              <a:t>实现过程</a:t>
            </a:r>
            <a:r>
              <a:rPr lang="zh-CN" altLang="en-US" sz="2400" dirty="0"/>
              <a:t>，并与 </a:t>
            </a:r>
            <a:r>
              <a:rPr lang="en-US" altLang="zh-CN" sz="2400" dirty="0"/>
              <a:t>K </a:t>
            </a:r>
            <a:r>
              <a:rPr lang="zh-CN" altLang="en-US" sz="2400" dirty="0"/>
              <a:t>均值算法进行对比。实现过程如下：</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rotWithShape="1">
          <a:blip r:embed="rId1"/>
          <a:srcRect t="71" r="9651" b="-1"/>
          <a:stretch>
            <a:fillRect/>
          </a:stretch>
        </p:blipFill>
        <p:spPr>
          <a:xfrm>
            <a:off x="0" y="2897610"/>
            <a:ext cx="7136562" cy="2796363"/>
          </a:xfrm>
          <a:prstGeom prst="rect">
            <a:avLst/>
          </a:prstGeom>
        </p:spPr>
      </p:pic>
      <p:pic>
        <p:nvPicPr>
          <p:cNvPr id="8" name="图片 7"/>
          <p:cNvPicPr>
            <a:picLocks noChangeAspect="1"/>
          </p:cNvPicPr>
          <p:nvPr/>
        </p:nvPicPr>
        <p:blipFill>
          <a:blip r:embed="rId2"/>
          <a:stretch>
            <a:fillRect/>
          </a:stretch>
        </p:blipFill>
        <p:spPr>
          <a:xfrm>
            <a:off x="7973232" y="2897610"/>
            <a:ext cx="4040005" cy="3301171"/>
          </a:xfrm>
          <a:prstGeom prst="rect">
            <a:avLst/>
          </a:prstGeom>
        </p:spPr>
      </p:pic>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noProof="0"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首先采用 </a:t>
            </a:r>
            <a:r>
              <a:rPr lang="en-US" altLang="zh-CN" sz="2400" dirty="0"/>
              <a:t>K </a:t>
            </a:r>
            <a:r>
              <a:rPr lang="zh-CN" altLang="en-US" sz="2400" dirty="0"/>
              <a:t>均值算法对上述数据集进行聚类分析，得到聚类结果如图</a:t>
            </a:r>
            <a:r>
              <a:rPr lang="en-US" altLang="zh-CN" sz="2400" dirty="0"/>
              <a:t>1.14</a:t>
            </a:r>
            <a:r>
              <a:rPr lang="zh-CN" altLang="en-US" sz="2400" dirty="0"/>
              <a:t>，</a:t>
            </a:r>
            <a:r>
              <a:rPr lang="zh-CN" altLang="en-US" sz="2400" dirty="0" smtClean="0"/>
              <a:t>可以</a:t>
            </a:r>
            <a:r>
              <a:rPr lang="zh-CN" altLang="en-US" sz="2400" dirty="0"/>
              <a:t>看出 </a:t>
            </a:r>
            <a:r>
              <a:rPr lang="en-US" altLang="zh-CN" sz="2400" dirty="0"/>
              <a:t>K </a:t>
            </a:r>
            <a:r>
              <a:rPr lang="zh-CN" altLang="en-US" sz="2400" dirty="0"/>
              <a:t>均值聚类不能较好地捕捉此数据集的内在特征。</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rotWithShape="1">
          <a:blip r:embed="rId1"/>
          <a:srcRect t="4389" r="24638"/>
          <a:stretch>
            <a:fillRect/>
          </a:stretch>
        </p:blipFill>
        <p:spPr>
          <a:xfrm>
            <a:off x="123689" y="3418321"/>
            <a:ext cx="7186564" cy="1660855"/>
          </a:xfrm>
          <a:prstGeom prst="rect">
            <a:avLst/>
          </a:prstGeom>
        </p:spPr>
      </p:pic>
      <p:pic>
        <p:nvPicPr>
          <p:cNvPr id="7" name="图片 6"/>
          <p:cNvPicPr>
            <a:picLocks noChangeAspect="1"/>
          </p:cNvPicPr>
          <p:nvPr/>
        </p:nvPicPr>
        <p:blipFill>
          <a:blip r:embed="rId2"/>
          <a:stretch>
            <a:fillRect/>
          </a:stretch>
        </p:blipFill>
        <p:spPr>
          <a:xfrm>
            <a:off x="7428241" y="2897610"/>
            <a:ext cx="3980495" cy="3485032"/>
          </a:xfrm>
          <a:prstGeom prst="rect">
            <a:avLst/>
          </a:prstGeom>
        </p:spPr>
      </p:pic>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07327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noProof="0"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再采用 </a:t>
            </a:r>
            <a:r>
              <a:rPr lang="en-US" altLang="zh-CN" sz="2400" dirty="0"/>
              <a:t>DBSCAN </a:t>
            </a:r>
            <a:r>
              <a:rPr lang="zh-CN" altLang="en-US" sz="2400" dirty="0"/>
              <a:t>算法对上述数据集进行聚类，得到聚类结果图如图</a:t>
            </a:r>
            <a:r>
              <a:rPr lang="en-US" altLang="zh-CN" sz="2400" dirty="0"/>
              <a:t>1.15</a:t>
            </a:r>
            <a:r>
              <a:rPr lang="zh-CN" altLang="en-US" sz="2400" dirty="0"/>
              <a:t>，</a:t>
            </a:r>
            <a:r>
              <a:rPr lang="zh-CN" altLang="en-US" sz="2400" dirty="0" smtClean="0"/>
              <a:t>可以看出 </a:t>
            </a:r>
            <a:r>
              <a:rPr lang="en-US" altLang="zh-CN" sz="2400" dirty="0"/>
              <a:t>DBSCAN </a:t>
            </a:r>
            <a:r>
              <a:rPr lang="zh-CN" altLang="en-US" sz="2400" dirty="0"/>
              <a:t>算法将数据集分为三个簇，较好地捕捉到数据的特征</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355132" cy="461665"/>
          </a:xfrm>
          <a:prstGeom prst="rect">
            <a:avLst/>
          </a:prstGeom>
        </p:spPr>
        <p:txBody>
          <a:bodyPr wrap="none">
            <a:spAutoFit/>
          </a:bodyPr>
          <a:lstStyle/>
          <a:p>
            <a:r>
              <a:rPr lang="en-US" altLang="zh-CN" sz="2400" b="1" dirty="0" smtClean="0">
                <a:solidFill>
                  <a:srgbClr val="269FD3"/>
                </a:solidFill>
                <a:latin typeface="楷体" panose="02010609060101010101" pitchFamily="49" charset="-122"/>
                <a:ea typeface="楷体" panose="02010609060101010101" pitchFamily="49" charset="-122"/>
              </a:rPr>
              <a:t>DBSCAN</a:t>
            </a:r>
            <a:r>
              <a:rPr lang="zh-CN" altLang="en-US" sz="2400" b="1" dirty="0" smtClean="0">
                <a:solidFill>
                  <a:srgbClr val="269FD3"/>
                </a:solidFill>
                <a:latin typeface="楷体" panose="02010609060101010101" pitchFamily="49" charset="-122"/>
                <a:ea typeface="楷体" panose="02010609060101010101" pitchFamily="49" charset="-122"/>
              </a:rPr>
              <a:t>聚类</a:t>
            </a:r>
            <a:r>
              <a:rPr lang="zh-CN" altLang="en-US" sz="2400" b="1" dirty="0">
                <a:solidFill>
                  <a:srgbClr val="269FD3"/>
                </a:solidFill>
                <a:latin typeface="楷体" panose="02010609060101010101" pitchFamily="49" charset="-122"/>
                <a:ea typeface="楷体" panose="02010609060101010101" pitchFamily="49" charset="-122"/>
              </a:rPr>
              <a:t>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2897610"/>
            <a:ext cx="9736079" cy="946218"/>
          </a:xfrm>
          <a:prstGeom prst="rect">
            <a:avLst/>
          </a:prstGeom>
        </p:spPr>
      </p:pic>
      <p:pic>
        <p:nvPicPr>
          <p:cNvPr id="7" name="图片 6"/>
          <p:cNvPicPr>
            <a:picLocks noChangeAspect="1"/>
          </p:cNvPicPr>
          <p:nvPr/>
        </p:nvPicPr>
        <p:blipFill rotWithShape="1">
          <a:blip r:embed="rId2"/>
          <a:srcRect t="2350" r="4218" b="2375"/>
          <a:stretch>
            <a:fillRect/>
          </a:stretch>
        </p:blipFill>
        <p:spPr>
          <a:xfrm>
            <a:off x="8435516" y="3272652"/>
            <a:ext cx="3643070" cy="3122935"/>
          </a:xfrm>
          <a:prstGeom prst="rect">
            <a:avLst/>
          </a:prstGeom>
        </p:spPr>
      </p:pic>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99660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a:solidFill>
                  <a:schemeClr val="accent3"/>
                </a:solidFill>
                <a:latin typeface="楷体" panose="02010609060101010101" pitchFamily="49" charset="-122"/>
                <a:ea typeface="楷体" panose="02010609060101010101" pitchFamily="49" charset="-122"/>
              </a:rPr>
              <a:t>	</a:t>
            </a: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本小节我们采用 </a:t>
            </a:r>
            <a:r>
              <a:rPr lang="en-US" altLang="zh-CN" sz="2400" dirty="0" err="1"/>
              <a:t>sklearn.cluster</a:t>
            </a:r>
            <a:r>
              <a:rPr lang="en-US" altLang="zh-CN" sz="2400" dirty="0"/>
              <a:t> </a:t>
            </a:r>
            <a:r>
              <a:rPr lang="zh-CN" altLang="en-US" sz="2400" dirty="0"/>
              <a:t>中的 </a:t>
            </a:r>
            <a:r>
              <a:rPr lang="en-US" altLang="zh-CN" sz="2400" dirty="0" err="1"/>
              <a:t>SpectralCoclustering</a:t>
            </a:r>
            <a:r>
              <a:rPr lang="en-US" altLang="zh-CN" sz="2400" dirty="0"/>
              <a:t> </a:t>
            </a:r>
            <a:r>
              <a:rPr lang="zh-CN" altLang="en-US" sz="2400" dirty="0"/>
              <a:t>方法，展示双向</a:t>
            </a:r>
            <a:r>
              <a:rPr lang="zh-CN" altLang="en-US" sz="2400" dirty="0" smtClean="0"/>
              <a:t>聚类算法</a:t>
            </a:r>
            <a:r>
              <a:rPr lang="zh-CN" altLang="en-US" sz="2400" dirty="0"/>
              <a:t>的实现过程。首先建立原始数据集，实现代码如下：</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t="4376" r="15041"/>
          <a:stretch>
            <a:fillRect/>
          </a:stretch>
        </p:blipFill>
        <p:spPr>
          <a:xfrm>
            <a:off x="331117" y="3072808"/>
            <a:ext cx="7142692" cy="2073349"/>
          </a:xfrm>
          <a:prstGeom prst="rect">
            <a:avLst/>
          </a:prstGeom>
        </p:spPr>
      </p:pic>
      <p:pic>
        <p:nvPicPr>
          <p:cNvPr id="8" name="图片 7"/>
          <p:cNvPicPr>
            <a:picLocks noChangeAspect="1"/>
          </p:cNvPicPr>
          <p:nvPr/>
        </p:nvPicPr>
        <p:blipFill>
          <a:blip r:embed="rId2"/>
          <a:stretch>
            <a:fillRect/>
          </a:stretch>
        </p:blipFill>
        <p:spPr>
          <a:xfrm>
            <a:off x="8063882" y="2519916"/>
            <a:ext cx="3175577" cy="3801993"/>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、闵可夫</a:t>
            </a:r>
            <a:r>
              <a:rPr lang="zh-CN" altLang="en-US" sz="2400" b="1" dirty="0">
                <a:latin typeface="楷体" panose="02010609060101010101" pitchFamily="49" charset="-122"/>
                <a:ea typeface="楷体" panose="02010609060101010101" pitchFamily="49" charset="-122"/>
              </a:rPr>
              <a:t>斯基距离</a:t>
            </a:r>
            <a:endParaRPr lang="zh-CN" altLang="en-US" sz="2400" b="1"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1"/>
          <a:srcRect l="-460" t="1714"/>
          <a:stretch>
            <a:fillRect/>
          </a:stretch>
        </p:blipFill>
        <p:spPr>
          <a:xfrm>
            <a:off x="450574" y="2001520"/>
            <a:ext cx="8427195" cy="4208914"/>
          </a:xfrm>
          <a:prstGeom prst="rect">
            <a:avLst/>
          </a:prstGeom>
        </p:spPr>
      </p:pic>
    </p:spTree>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99660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a:solidFill>
                  <a:schemeClr val="accent3"/>
                </a:solidFill>
                <a:latin typeface="楷体" panose="02010609060101010101" pitchFamily="49" charset="-122"/>
                <a:ea typeface="楷体" panose="02010609060101010101" pitchFamily="49" charset="-122"/>
              </a:rPr>
              <a:t>	</a:t>
            </a: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0" y="1914427"/>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然后我们将原始数据集打乱：</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1"/>
          <a:stretch>
            <a:fillRect/>
          </a:stretch>
        </p:blipFill>
        <p:spPr>
          <a:xfrm>
            <a:off x="123689" y="2796338"/>
            <a:ext cx="7563549" cy="1560580"/>
          </a:xfrm>
          <a:prstGeom prst="rect">
            <a:avLst/>
          </a:prstGeom>
        </p:spPr>
      </p:pic>
      <p:pic>
        <p:nvPicPr>
          <p:cNvPr id="6" name="图片 5"/>
          <p:cNvPicPr>
            <a:picLocks noChangeAspect="1"/>
          </p:cNvPicPr>
          <p:nvPr/>
        </p:nvPicPr>
        <p:blipFill>
          <a:blip r:embed="rId2"/>
          <a:stretch>
            <a:fillRect/>
          </a:stretch>
        </p:blipFill>
        <p:spPr>
          <a:xfrm>
            <a:off x="7728166" y="1666548"/>
            <a:ext cx="3929749" cy="4477845"/>
          </a:xfrm>
          <a:prstGeom prst="rect">
            <a:avLst/>
          </a:prstGeom>
        </p:spPr>
      </p:pic>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99955" y="802424"/>
            <a:ext cx="3996607"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en-US" altLang="zh-CN" sz="3200" b="1" dirty="0">
                <a:solidFill>
                  <a:schemeClr val="accent3"/>
                </a:solidFill>
                <a:latin typeface="楷体" panose="02010609060101010101" pitchFamily="49" charset="-122"/>
                <a:ea typeface="楷体" panose="02010609060101010101" pitchFamily="49" charset="-122"/>
              </a:rPr>
              <a:t>	</a:t>
            </a:r>
            <a:r>
              <a:rPr lang="en-US" altLang="zh-CN" sz="3200" b="1" dirty="0" smtClean="0">
                <a:solidFill>
                  <a:schemeClr val="accent3"/>
                </a:solidFill>
                <a:latin typeface="楷体" panose="02010609060101010101" pitchFamily="49" charset="-122"/>
                <a:ea typeface="楷体" panose="02010609060101010101" pitchFamily="49" charset="-122"/>
              </a:rPr>
              <a:t>Python</a:t>
            </a:r>
            <a:r>
              <a:rPr kumimoji="0" lang="zh-CN" altLang="en-US" sz="3200" b="1" i="0" u="none" strike="noStrike" kern="1200" cap="none" spc="0" normalizeH="0" baseline="0" noProof="0" dirty="0" smtClean="0">
                <a:ln>
                  <a:noFill/>
                </a:ln>
                <a:solidFill>
                  <a:schemeClr val="accent3"/>
                </a:solidFill>
                <a:effectLst/>
                <a:uLnTx/>
                <a:uFillTx/>
                <a:latin typeface="楷体" panose="02010609060101010101" pitchFamily="49" charset="-122"/>
                <a:ea typeface="楷体" panose="02010609060101010101" pitchFamily="49" charset="-122"/>
                <a:cs typeface="+mn-cs"/>
              </a:rPr>
              <a:t>语言实践</a:t>
            </a:r>
            <a:endParaRPr kumimoji="0" lang="en-US" altLang="zh-CN" sz="3200" b="1" i="0" u="none" strike="noStrike" kern="1200" cap="none" spc="0" normalizeH="0" baseline="0" noProof="0" dirty="0">
              <a:ln>
                <a:noFill/>
              </a:ln>
              <a:solidFill>
                <a:schemeClr val="accent3"/>
              </a:solidFill>
              <a:effectLst/>
              <a:uLnTx/>
              <a:uFillTx/>
              <a:latin typeface="楷体" panose="02010609060101010101" pitchFamily="49" charset="-122"/>
              <a:ea typeface="楷体" panose="02010609060101010101" pitchFamily="49" charset="-122"/>
              <a:cs typeface="+mn-cs"/>
            </a:endParaRPr>
          </a:p>
        </p:txBody>
      </p:sp>
      <p:sp>
        <p:nvSpPr>
          <p:cNvPr id="3" name="文本框 2"/>
          <p:cNvSpPr txBox="1"/>
          <p:nvPr/>
        </p:nvSpPr>
        <p:spPr>
          <a:xfrm>
            <a:off x="123690" y="5067588"/>
            <a:ext cx="7829464" cy="830997"/>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a:t>重排后的数据集如图</a:t>
            </a:r>
            <a:r>
              <a:rPr lang="en-US" altLang="zh-CN" sz="2400" dirty="0"/>
              <a:t>1.18</a:t>
            </a:r>
            <a:r>
              <a:rPr lang="zh-CN" altLang="en-US" sz="2400" dirty="0"/>
              <a:t>所示。可以看出双向聚类算法在本例应用中表现</a:t>
            </a:r>
            <a:r>
              <a:rPr lang="zh-CN" altLang="en-US" sz="2400" dirty="0" smtClean="0"/>
              <a:t>十分出色</a:t>
            </a:r>
            <a:r>
              <a:rPr lang="zh-CN" altLang="en-US" sz="2400" dirty="0"/>
              <a:t>。</a:t>
            </a:r>
            <a:endParaRPr lang="zh-CN" altLang="en-US" sz="2400" dirty="0"/>
          </a:p>
        </p:txBody>
      </p:sp>
      <p:sp>
        <p:nvSpPr>
          <p:cNvPr id="4" name="Rectangle 2"/>
          <p:cNvSpPr>
            <a:spLocks noChangeArrowheads="1"/>
          </p:cNvSpPr>
          <p:nvPr/>
        </p:nvSpPr>
        <p:spPr bwMode="auto">
          <a:xfrm>
            <a:off x="2911903" y="4203030"/>
            <a:ext cx="13284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12" name="矩形 11"/>
          <p:cNvSpPr/>
          <p:nvPr/>
        </p:nvSpPr>
        <p:spPr>
          <a:xfrm>
            <a:off x="123689" y="1300576"/>
            <a:ext cx="2040943" cy="461665"/>
          </a:xfrm>
          <a:prstGeom prst="rect">
            <a:avLst/>
          </a:prstGeom>
        </p:spPr>
        <p:txBody>
          <a:bodyPr wrap="none">
            <a:spAutoFit/>
          </a:bodyPr>
          <a:lstStyle/>
          <a:p>
            <a:r>
              <a:rPr lang="zh-CN" altLang="en-US" sz="2400" b="1" dirty="0">
                <a:solidFill>
                  <a:srgbClr val="269FD3"/>
                </a:solidFill>
                <a:latin typeface="楷体" panose="02010609060101010101" pitchFamily="49" charset="-122"/>
                <a:ea typeface="楷体" panose="02010609060101010101" pitchFamily="49" charset="-122"/>
              </a:rPr>
              <a:t>双向聚类算法</a:t>
            </a:r>
            <a:endParaRPr lang="zh-CN" altLang="en-US" sz="2400" b="1" dirty="0">
              <a:solidFill>
                <a:srgbClr val="269FD3"/>
              </a:solidFill>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293301" y="2577128"/>
            <a:ext cx="7803059" cy="2229446"/>
          </a:xfrm>
          <a:prstGeom prst="rect">
            <a:avLst/>
          </a:prstGeom>
        </p:spPr>
      </p:pic>
      <p:pic>
        <p:nvPicPr>
          <p:cNvPr id="7" name="图片 6"/>
          <p:cNvPicPr>
            <a:picLocks noChangeAspect="1"/>
          </p:cNvPicPr>
          <p:nvPr/>
        </p:nvPicPr>
        <p:blipFill>
          <a:blip r:embed="rId2"/>
          <a:stretch>
            <a:fillRect/>
          </a:stretch>
        </p:blipFill>
        <p:spPr>
          <a:xfrm>
            <a:off x="8410751" y="2169684"/>
            <a:ext cx="3214341" cy="3858976"/>
          </a:xfrm>
          <a:prstGeom prst="rect">
            <a:avLst/>
          </a:prstGeom>
        </p:spPr>
      </p:pic>
      <p:sp>
        <p:nvSpPr>
          <p:cNvPr id="9" name="文本框 8"/>
          <p:cNvSpPr txBox="1"/>
          <p:nvPr/>
        </p:nvSpPr>
        <p:spPr>
          <a:xfrm>
            <a:off x="123689" y="1938852"/>
            <a:ext cx="11004885" cy="461665"/>
          </a:xfrm>
          <a:prstGeom prst="rect">
            <a:avLst/>
          </a:prstGeom>
          <a:noFill/>
        </p:spPr>
        <p:txBody>
          <a:bodyPr wrap="square" rtlCol="0">
            <a:spAutoFit/>
          </a:bodyPr>
          <a:lstStyle/>
          <a:p>
            <a:pPr marL="285750" lvl="0" indent="-285750">
              <a:buFont typeface="Wingdings" panose="05000000000000000000" pitchFamily="2" charset="2"/>
              <a:buChar char="Ø"/>
              <a:defRPr/>
            </a:pPr>
            <a:r>
              <a:rPr lang="zh-CN" altLang="en-US" sz="2400" dirty="0" smtClean="0"/>
              <a:t>下一步</a:t>
            </a:r>
            <a:r>
              <a:rPr lang="zh-CN" altLang="en-US" sz="2400" dirty="0"/>
              <a:t>利用双向聚类算法对打乱后的数据集</a:t>
            </a:r>
            <a:r>
              <a:rPr lang="zh-CN" altLang="en-US" sz="2400" dirty="0" smtClean="0"/>
              <a:t>重新</a:t>
            </a:r>
            <a:r>
              <a:rPr lang="zh-CN" altLang="en-US" sz="2400" dirty="0"/>
              <a:t>排列：</a:t>
            </a:r>
            <a:endParaRPr lang="zh-CN" altLang="en-US" sz="2400" dirty="0"/>
          </a:p>
        </p:txBody>
      </p:sp>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smtClean="0">
                <a:solidFill>
                  <a:schemeClr val="bg1"/>
                </a:solidFill>
                <a:latin typeface="Times New Roman" panose="02020603050405020304" pitchFamily="18" charset="0"/>
                <a:cs typeface="Times New Roman" panose="02020603050405020304" pitchFamily="18" charset="0"/>
              </a:rPr>
              <a:t>10</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016001" y="3657589"/>
            <a:ext cx="9885680" cy="1887696"/>
          </a:xfrm>
          <a:prstGeom prst="rect">
            <a:avLst/>
          </a:prstGeom>
          <a:noFill/>
        </p:spPr>
        <p:txBody>
          <a:bodyPr wrap="square" rtlCol="0">
            <a:spAutoFit/>
          </a:bodyPr>
          <a:lstStyle/>
          <a:p>
            <a:pPr algn="ctr">
              <a:lnSpc>
                <a:spcPts val="7000"/>
              </a:lnSpc>
            </a:pPr>
            <a:r>
              <a:rPr lang="zh-CN" altLang="en-US" sz="8000" b="1" dirty="0" smtClean="0">
                <a:solidFill>
                  <a:schemeClr val="accent3"/>
                </a:solidFill>
                <a:latin typeface="楷体" panose="02010609060101010101" pitchFamily="49" charset="-122"/>
                <a:ea typeface="楷体" panose="02010609060101010101" pitchFamily="49" charset="-122"/>
              </a:rPr>
              <a:t>总结</a:t>
            </a:r>
            <a:endParaRPr lang="en-US" altLang="zh-CN" sz="4000" b="1" dirty="0">
              <a:solidFill>
                <a:schemeClr val="bg2">
                  <a:lumMod val="50000"/>
                </a:schemeClr>
              </a:solidFill>
              <a:cs typeface="Times New Roman" panose="02020603050405020304" pitchFamily="18" charset="0"/>
            </a:endParaRPr>
          </a:p>
          <a:p>
            <a:pPr algn="ctr">
              <a:lnSpc>
                <a:spcPts val="7000"/>
              </a:lnSpc>
            </a:pPr>
            <a:r>
              <a:rPr lang="en-US" altLang="zh-CN" sz="4000" b="1" dirty="0" smtClean="0">
                <a:solidFill>
                  <a:schemeClr val="bg2">
                    <a:lumMod val="50000"/>
                  </a:schemeClr>
                </a:solidFill>
                <a:cs typeface="Times New Roman" panose="02020603050405020304" pitchFamily="18" charset="0"/>
              </a:rPr>
              <a:t>Summary</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81063" y="902771"/>
            <a:ext cx="1008609" cy="584775"/>
          </a:xfrm>
          <a:prstGeom prst="rect">
            <a:avLst/>
          </a:prstGeom>
        </p:spPr>
        <p:txBody>
          <a:bodyPr wrap="none">
            <a:spAutoFit/>
          </a:bodyPr>
          <a:lstStyle/>
          <a:p>
            <a:pPr algn="ctr"/>
            <a:r>
              <a:rPr lang="zh-CN" altLang="en-US" sz="3200" b="1" dirty="0">
                <a:solidFill>
                  <a:schemeClr val="accent3"/>
                </a:solidFill>
                <a:latin typeface="楷体" panose="02010609060101010101" pitchFamily="49" charset="-122"/>
                <a:ea typeface="楷体" panose="02010609060101010101" pitchFamily="49" charset="-122"/>
              </a:rPr>
              <a:t>总结</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1" y="1680061"/>
            <a:ext cx="11929240" cy="449353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本章介绍了多种常用的聚类算法。</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聚类算法采用距离最近原则将</a:t>
            </a:r>
            <a:r>
              <a:rPr lang="zh-CN" altLang="en-US" sz="2600" dirty="0" smtClean="0">
                <a:latin typeface="楷体" panose="02010609060101010101" pitchFamily="49" charset="-122"/>
                <a:ea typeface="楷体" panose="02010609060101010101" pitchFamily="49" charset="-122"/>
              </a:rPr>
              <a:t>样本集划分</a:t>
            </a:r>
            <a:r>
              <a:rPr lang="zh-CN" altLang="en-US" sz="2600" dirty="0">
                <a:latin typeface="楷体" panose="02010609060101010101" pitchFamily="49" charset="-122"/>
                <a:ea typeface="楷体" panose="02010609060101010101" pitchFamily="49" charset="-122"/>
              </a:rPr>
              <a:t>到不同簇中，并计算每个簇中样本的均值作为簇中心，</a:t>
            </a:r>
            <a:r>
              <a:rPr lang="zh-CN" altLang="en-US" sz="2600" dirty="0" smtClean="0">
                <a:latin typeface="楷体" panose="02010609060101010101" pitchFamily="49" charset="-122"/>
                <a:ea typeface="楷体" panose="02010609060101010101" pitchFamily="49" charset="-122"/>
              </a:rPr>
              <a:t>基于</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的思想，</a:t>
            </a:r>
            <a:r>
              <a:rPr lang="zh-CN" altLang="en-US" sz="2600" dirty="0" smtClean="0">
                <a:latin typeface="楷体" panose="02010609060101010101" pitchFamily="49" charset="-122"/>
                <a:ea typeface="楷体" panose="02010609060101010101" pitchFamily="49" charset="-122"/>
              </a:rPr>
              <a:t>发展</a:t>
            </a:r>
            <a:r>
              <a:rPr lang="zh-CN" altLang="en-US" sz="2600" dirty="0">
                <a:latin typeface="楷体" panose="02010609060101010101" pitchFamily="49" charset="-122"/>
                <a:ea typeface="楷体" panose="02010609060101010101" pitchFamily="49" charset="-122"/>
              </a:rPr>
              <a:t>了较多变种算法，</a:t>
            </a:r>
            <a:r>
              <a:rPr lang="zh-CN" altLang="en-US" sz="2600" dirty="0" smtClean="0">
                <a:latin typeface="楷体" panose="02010609060101010101" pitchFamily="49" charset="-122"/>
                <a:ea typeface="楷体" panose="02010609060101010101" pitchFamily="49" charset="-122"/>
              </a:rPr>
              <a:t>例如</a:t>
            </a:r>
            <a:r>
              <a:rPr lang="en-US" altLang="zh-CN" sz="2600" dirty="0" smtClean="0">
                <a:latin typeface="楷体" panose="02010609060101010101" pitchFamily="49" charset="-122"/>
                <a:ea typeface="楷体" panose="02010609060101010101" pitchFamily="49" charset="-122"/>
              </a:rPr>
              <a:t>:</a:t>
            </a:r>
            <a:r>
              <a:rPr lang="zh-CN" altLang="en-US" sz="2600" dirty="0" smtClean="0">
                <a:latin typeface="楷体" panose="02010609060101010101" pitchFamily="49" charset="-122"/>
                <a:ea typeface="楷体" panose="02010609060101010101" pitchFamily="49" charset="-122"/>
              </a:rPr>
              <a:t>处理</a:t>
            </a:r>
            <a:r>
              <a:rPr lang="zh-CN" altLang="en-US" sz="2600" dirty="0">
                <a:latin typeface="楷体" panose="02010609060101010101" pitchFamily="49" charset="-122"/>
                <a:ea typeface="楷体" panose="02010609060101010101" pitchFamily="49" charset="-122"/>
              </a:rPr>
              <a:t>分类属性</a:t>
            </a:r>
            <a:r>
              <a:rPr lang="zh-CN" altLang="en-US" sz="2600" dirty="0" smtClean="0">
                <a:latin typeface="楷体" panose="02010609060101010101" pitchFamily="49" charset="-122"/>
                <a:ea typeface="楷体" panose="02010609060101010101" pitchFamily="49" charset="-122"/>
              </a:rPr>
              <a:t>的</a:t>
            </a:r>
            <a:r>
              <a:rPr lang="en-US" altLang="zh-CN" sz="2600" dirty="0" smtClean="0">
                <a:latin typeface="楷体" panose="02010609060101010101" pitchFamily="49" charset="-122"/>
                <a:ea typeface="楷体" panose="02010609060101010101" pitchFamily="49" charset="-122"/>
              </a:rPr>
              <a:t>K-modes</a:t>
            </a:r>
            <a:r>
              <a:rPr lang="zh-CN" altLang="en-US" sz="2600" dirty="0" smtClean="0">
                <a:latin typeface="楷体" panose="02010609060101010101" pitchFamily="49" charset="-122"/>
                <a:ea typeface="楷体" panose="02010609060101010101" pitchFamily="49" charset="-122"/>
              </a:rPr>
              <a:t>算法、</a:t>
            </a:r>
            <a:r>
              <a:rPr lang="zh-CN" altLang="en-US" sz="2600" dirty="0">
                <a:latin typeface="楷体" panose="02010609060101010101" pitchFamily="49" charset="-122"/>
                <a:ea typeface="楷体" panose="02010609060101010101" pitchFamily="49" charset="-122"/>
              </a:rPr>
              <a:t>可加快</a:t>
            </a:r>
            <a:r>
              <a:rPr lang="zh-CN" altLang="en-US" sz="2600" dirty="0" smtClean="0">
                <a:latin typeface="楷体" panose="02010609060101010101" pitchFamily="49" charset="-122"/>
                <a:ea typeface="楷体" panose="02010609060101010101" pitchFamily="49" charset="-122"/>
              </a:rPr>
              <a:t>迭代过程</a:t>
            </a:r>
            <a:r>
              <a:rPr lang="zh-CN" altLang="en-US" sz="2600" dirty="0" smtClean="0">
                <a:latin typeface="楷体" panose="02010609060101010101" pitchFamily="49" charset="-122"/>
                <a:ea typeface="楷体" panose="02010609060101010101" pitchFamily="49" charset="-122"/>
              </a:rPr>
              <a:t>的</a:t>
            </a:r>
            <a:r>
              <a:rPr lang="en-US" altLang="zh-CN" sz="2600" dirty="0" smtClean="0">
                <a:latin typeface="楷体" panose="02010609060101010101" pitchFamily="49" charset="-122"/>
                <a:ea typeface="楷体" panose="02010609060101010101" pitchFamily="49" charset="-122"/>
              </a:rPr>
              <a:t>X-Means</a:t>
            </a:r>
            <a:r>
              <a:rPr lang="zh-CN" altLang="en-US" sz="2600" dirty="0" smtClean="0">
                <a:latin typeface="楷体" panose="02010609060101010101" pitchFamily="49" charset="-122"/>
                <a:ea typeface="楷体" panose="02010609060101010101" pitchFamily="49" charset="-122"/>
              </a:rPr>
              <a:t>算法等</a:t>
            </a:r>
            <a:r>
              <a:rPr lang="zh-CN" altLang="en-US" sz="2600" dirty="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相比</a:t>
            </a:r>
            <a:r>
              <a:rPr lang="zh-CN" altLang="en-US" sz="2600" dirty="0" smtClean="0">
                <a:latin typeface="楷体" panose="02010609060101010101" pitchFamily="49" charset="-122"/>
                <a:ea typeface="楷体" panose="02010609060101010101" pitchFamily="49" charset="-122"/>
              </a:rPr>
              <a:t>于</a:t>
            </a:r>
            <a:r>
              <a:rPr lang="en-US" altLang="zh-CN" sz="2600" dirty="0" smtClean="0">
                <a:latin typeface="楷体" panose="02010609060101010101" pitchFamily="49" charset="-122"/>
                <a:ea typeface="楷体" panose="02010609060101010101" pitchFamily="49" charset="-122"/>
              </a:rPr>
              <a:t>K</a:t>
            </a:r>
            <a:r>
              <a:rPr lang="zh-CN" altLang="en-US" sz="2600" dirty="0" smtClean="0">
                <a:latin typeface="楷体" panose="02010609060101010101" pitchFamily="49" charset="-122"/>
                <a:ea typeface="楷体" panose="02010609060101010101" pitchFamily="49" charset="-122"/>
              </a:rPr>
              <a:t>均值</a:t>
            </a:r>
            <a:r>
              <a:rPr lang="zh-CN" altLang="en-US" sz="2600" dirty="0">
                <a:latin typeface="楷体" panose="02010609060101010101" pitchFamily="49" charset="-122"/>
                <a:ea typeface="楷体" panose="02010609060101010101" pitchFamily="49" charset="-122"/>
              </a:rPr>
              <a:t>聚类非黑即白的硬聚类过程，</a:t>
            </a:r>
            <a:r>
              <a:rPr lang="en-US" altLang="zh-CN" sz="2600" dirty="0" smtClean="0">
                <a:latin typeface="楷体" panose="02010609060101010101" pitchFamily="49" charset="-122"/>
                <a:ea typeface="楷体" panose="02010609060101010101" pitchFamily="49" charset="-122"/>
              </a:rPr>
              <a:t>FCM</a:t>
            </a:r>
            <a:r>
              <a:rPr lang="zh-CN" altLang="en-US" sz="2600" dirty="0" smtClean="0">
                <a:latin typeface="楷体" panose="02010609060101010101" pitchFamily="49" charset="-122"/>
                <a:ea typeface="楷体" panose="02010609060101010101" pitchFamily="49" charset="-122"/>
              </a:rPr>
              <a:t>和</a:t>
            </a:r>
            <a:r>
              <a:rPr lang="zh-CN" altLang="en-US" sz="2600" dirty="0">
                <a:latin typeface="楷体" panose="02010609060101010101" pitchFamily="49" charset="-122"/>
                <a:ea typeface="楷体" panose="02010609060101010101" pitchFamily="49" charset="-122"/>
              </a:rPr>
              <a:t>高斯混合聚类算法采用</a:t>
            </a:r>
            <a:r>
              <a:rPr lang="zh-CN" altLang="en-US" sz="2600" dirty="0" smtClean="0">
                <a:latin typeface="楷体" panose="02010609060101010101" pitchFamily="49" charset="-122"/>
                <a:ea typeface="楷体" panose="02010609060101010101" pitchFamily="49" charset="-122"/>
              </a:rPr>
              <a:t>软聚类</a:t>
            </a:r>
            <a:r>
              <a:rPr lang="zh-CN" altLang="en-US" sz="2600" dirty="0">
                <a:latin typeface="楷体" panose="02010609060101010101" pitchFamily="49" charset="-122"/>
                <a:ea typeface="楷体" panose="02010609060101010101" pitchFamily="49" charset="-122"/>
              </a:rPr>
              <a:t>的思想，通过计算样本属于某一簇划分的可能性，并且根据可能性大小进行</a:t>
            </a:r>
            <a:r>
              <a:rPr lang="zh-CN" altLang="en-US" sz="2600" dirty="0" smtClean="0">
                <a:latin typeface="楷体" panose="02010609060101010101" pitchFamily="49" charset="-122"/>
                <a:ea typeface="楷体" panose="02010609060101010101" pitchFamily="49" charset="-122"/>
              </a:rPr>
              <a:t>簇划分</a:t>
            </a:r>
            <a:r>
              <a:rPr lang="zh-CN" altLang="en-US" sz="2600" dirty="0">
                <a:latin typeface="楷体" panose="02010609060101010101" pitchFamily="49" charset="-122"/>
                <a:ea typeface="楷体" panose="02010609060101010101" pitchFamily="49" charset="-122"/>
              </a:rPr>
              <a:t>。这类聚类算法在一些场景中得到较好的聚类效果，被广泛应用于实际问题。</a:t>
            </a:r>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层次聚类算法通过对簇进行分裂或者合并，达到聚类的目标，本章主要介绍</a:t>
            </a:r>
            <a:r>
              <a:rPr lang="zh-CN" altLang="en-US" sz="2600" dirty="0" smtClean="0">
                <a:latin typeface="楷体" panose="02010609060101010101" pitchFamily="49" charset="-122"/>
                <a:ea typeface="楷体" panose="02010609060101010101" pitchFamily="49" charset="-122"/>
              </a:rPr>
              <a:t>了聚合</a:t>
            </a:r>
            <a:r>
              <a:rPr lang="zh-CN" altLang="en-US" sz="2600" dirty="0">
                <a:latin typeface="楷体" panose="02010609060101010101" pitchFamily="49" charset="-122"/>
                <a:ea typeface="楷体" panose="02010609060101010101" pitchFamily="49" charset="-122"/>
              </a:rPr>
              <a:t>聚类的算法流程，分裂聚类与之相反，算法是由一个簇生成多个簇的过程。</a:t>
            </a:r>
            <a:r>
              <a:rPr lang="zh-CN" altLang="en-US" sz="2600" dirty="0" smtClean="0">
                <a:latin typeface="楷体" panose="02010609060101010101" pitchFamily="49" charset="-122"/>
                <a:ea typeface="楷体" panose="02010609060101010101" pitchFamily="49" charset="-122"/>
              </a:rPr>
              <a:t>相关</a:t>
            </a:r>
            <a:r>
              <a:rPr lang="zh-CN" altLang="en-US" sz="2600" dirty="0">
                <a:latin typeface="楷体" panose="02010609060101010101" pitchFamily="49" charset="-122"/>
                <a:ea typeface="楷体" panose="02010609060101010101" pitchFamily="49" charset="-122"/>
              </a:rPr>
              <a:t>改进算法有：</a:t>
            </a:r>
            <a:r>
              <a:rPr lang="en-US" altLang="zh-CN" sz="2600" dirty="0" smtClean="0">
                <a:latin typeface="楷体" panose="02010609060101010101" pitchFamily="49" charset="-122"/>
                <a:ea typeface="楷体" panose="02010609060101010101" pitchFamily="49" charset="-122"/>
              </a:rPr>
              <a:t>BIRCH</a:t>
            </a:r>
            <a:r>
              <a:rPr lang="zh-CN" altLang="en-US" sz="2600" dirty="0" smtClean="0">
                <a:latin typeface="楷体" panose="02010609060101010101" pitchFamily="49" charset="-122"/>
                <a:ea typeface="楷体" panose="02010609060101010101" pitchFamily="49" charset="-122"/>
              </a:rPr>
              <a:t>等</a:t>
            </a:r>
            <a:r>
              <a:rPr lang="zh-CN" altLang="en-US" sz="2600" dirty="0" smtClean="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3109845" y="5309935"/>
            <a:ext cx="15244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6" name="Rectangle 4"/>
          <p:cNvSpPr>
            <a:spLocks noChangeArrowheads="1"/>
          </p:cNvSpPr>
          <p:nvPr/>
        </p:nvSpPr>
        <p:spPr bwMode="auto">
          <a:xfrm>
            <a:off x="3109844" y="5840556"/>
            <a:ext cx="155270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masterClrMapping/>
  </p:clrMapOvr>
  <p:transition spd="slow">
    <p:pu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17268" y="829471"/>
            <a:ext cx="1008609" cy="584775"/>
          </a:xfrm>
          <a:prstGeom prst="rect">
            <a:avLst/>
          </a:prstGeom>
        </p:spPr>
        <p:txBody>
          <a:bodyPr wrap="none">
            <a:spAutoFit/>
          </a:bodyPr>
          <a:lstStyle/>
          <a:p>
            <a:r>
              <a:rPr lang="zh-CN" altLang="en-US" sz="3200" b="1" dirty="0" smtClean="0">
                <a:solidFill>
                  <a:schemeClr val="accent3"/>
                </a:solidFill>
                <a:latin typeface="楷体" panose="02010609060101010101" pitchFamily="49" charset="-122"/>
                <a:ea typeface="楷体" panose="02010609060101010101" pitchFamily="49" charset="-122"/>
              </a:rPr>
              <a:t>总结</a:t>
            </a:r>
            <a:endParaRPr lang="en-US" altLang="zh-CN"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363487" y="2253208"/>
            <a:ext cx="11109531" cy="2492990"/>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600" dirty="0" smtClean="0">
                <a:latin typeface="楷体" panose="02010609060101010101" pitchFamily="49" charset="-122"/>
                <a:ea typeface="楷体" panose="02010609060101010101" pitchFamily="49" charset="-122"/>
              </a:rPr>
              <a:t>DBSCAN </a:t>
            </a:r>
            <a:r>
              <a:rPr lang="zh-CN" altLang="en-US" sz="2600" dirty="0">
                <a:latin typeface="楷体" panose="02010609060101010101" pitchFamily="49" charset="-122"/>
                <a:ea typeface="楷体" panose="02010609060101010101" pitchFamily="49" charset="-122"/>
              </a:rPr>
              <a:t>算法从样本集分布紧密程度的角度出发进行簇划分，分布越紧密越</a:t>
            </a:r>
            <a:r>
              <a:rPr lang="zh-CN" altLang="en-US" sz="2600" dirty="0" smtClean="0">
                <a:latin typeface="楷体" panose="02010609060101010101" pitchFamily="49" charset="-122"/>
                <a:ea typeface="楷体" panose="02010609060101010101" pitchFamily="49" charset="-122"/>
              </a:rPr>
              <a:t>有可能</a:t>
            </a:r>
            <a:r>
              <a:rPr lang="zh-CN" altLang="en-US" sz="2600" dirty="0">
                <a:latin typeface="楷体" panose="02010609060101010101" pitchFamily="49" charset="-122"/>
                <a:ea typeface="楷体" panose="02010609060101010101" pitchFamily="49" charset="-122"/>
              </a:rPr>
              <a:t>被划入同一簇。此方法可应用于非凸样本的聚类分析。更多基于密度的聚类</a:t>
            </a:r>
            <a:r>
              <a:rPr lang="zh-CN" altLang="en-US" sz="2600" dirty="0" smtClean="0">
                <a:latin typeface="楷体" panose="02010609060101010101" pitchFamily="49" charset="-122"/>
                <a:ea typeface="楷体" panose="02010609060101010101" pitchFamily="49" charset="-122"/>
              </a:rPr>
              <a:t>可参考</a:t>
            </a:r>
            <a:r>
              <a:rPr lang="zh-CN" altLang="en-US" sz="2600" dirty="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ST-DBSCAN</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OPTICS</a:t>
            </a:r>
            <a:r>
              <a:rPr lang="zh-CN" altLang="en-US" sz="2600" dirty="0" smtClean="0">
                <a:latin typeface="楷体" panose="02010609060101010101" pitchFamily="49" charset="-122"/>
                <a:ea typeface="楷体" panose="02010609060101010101" pitchFamily="49" charset="-122"/>
              </a:rPr>
              <a:t>。</a:t>
            </a:r>
            <a:endParaRPr lang="zh-CN" altLang="en-US" sz="2600" dirty="0">
              <a:latin typeface="楷体" panose="02010609060101010101" pitchFamily="49" charset="-122"/>
              <a:ea typeface="楷体" panose="02010609060101010101" pitchFamily="49" charset="-122"/>
            </a:endParaRPr>
          </a:p>
          <a:p>
            <a:pPr marL="285750" indent="-285750">
              <a:buFont typeface="Wingdings" panose="05000000000000000000" pitchFamily="2" charset="2"/>
              <a:buChar char="Ø"/>
            </a:pPr>
            <a:r>
              <a:rPr lang="zh-CN" altLang="en-US" sz="2600" dirty="0">
                <a:latin typeface="楷体" panose="02010609060101010101" pitchFamily="49" charset="-122"/>
                <a:ea typeface="楷体" panose="02010609060101010101" pitchFamily="49" charset="-122"/>
              </a:rPr>
              <a:t>可处理混合型数据的聚类方法，除本章介绍的 </a:t>
            </a:r>
            <a:r>
              <a:rPr lang="en-US" altLang="zh-CN" sz="2600" dirty="0">
                <a:latin typeface="楷体" panose="02010609060101010101" pitchFamily="49" charset="-122"/>
                <a:ea typeface="楷体" panose="02010609060101010101" pitchFamily="49" charset="-122"/>
              </a:rPr>
              <a:t>K-prototypes </a:t>
            </a:r>
            <a:r>
              <a:rPr lang="zh-CN" altLang="en-US" sz="2600" dirty="0">
                <a:latin typeface="楷体" panose="02010609060101010101" pitchFamily="49" charset="-122"/>
                <a:ea typeface="楷体" panose="02010609060101010101" pitchFamily="49" charset="-122"/>
              </a:rPr>
              <a:t>之外，其他方法</a:t>
            </a:r>
            <a:r>
              <a:rPr lang="zh-CN" altLang="en-US" sz="2600" dirty="0" smtClean="0">
                <a:latin typeface="楷体" panose="02010609060101010101" pitchFamily="49" charset="-122"/>
                <a:ea typeface="楷体" panose="02010609060101010101" pitchFamily="49" charset="-122"/>
              </a:rPr>
              <a:t>可参考</a:t>
            </a:r>
            <a:r>
              <a:rPr lang="zh-CN" altLang="en-US" sz="2600" dirty="0">
                <a:latin typeface="楷体" panose="02010609060101010101" pitchFamily="49" charset="-122"/>
                <a:ea typeface="楷体" panose="02010609060101010101" pitchFamily="49" charset="-122"/>
              </a:rPr>
              <a:t>：</a:t>
            </a:r>
            <a:r>
              <a:rPr lang="en-US" altLang="zh-CN" sz="2600" dirty="0" err="1" smtClean="0">
                <a:latin typeface="楷体" panose="02010609060101010101" pitchFamily="49" charset="-122"/>
                <a:ea typeface="楷体" panose="02010609060101010101" pitchFamily="49" charset="-122"/>
              </a:rPr>
              <a:t>ClustMD</a:t>
            </a:r>
            <a:r>
              <a:rPr lang="zh-CN" altLang="en-US" sz="2600" dirty="0" smtClean="0">
                <a:latin typeface="楷体" panose="02010609060101010101" pitchFamily="49" charset="-122"/>
                <a:ea typeface="楷体" panose="02010609060101010101" pitchFamily="49" charset="-122"/>
              </a:rPr>
              <a:t>、</a:t>
            </a:r>
            <a:r>
              <a:rPr lang="en-US" altLang="zh-CN" sz="2600" dirty="0" smtClean="0">
                <a:latin typeface="楷体" panose="02010609060101010101" pitchFamily="49" charset="-122"/>
                <a:ea typeface="楷体" panose="02010609060101010101" pitchFamily="49" charset="-122"/>
              </a:rPr>
              <a:t>KAMILA</a:t>
            </a:r>
            <a:r>
              <a:rPr lang="zh-CN" altLang="en-US" sz="2600" dirty="0" smtClean="0">
                <a:latin typeface="楷体" panose="02010609060101010101" pitchFamily="49" charset="-122"/>
                <a:ea typeface="楷体" panose="02010609060101010101" pitchFamily="49" charset="-122"/>
              </a:rPr>
              <a:t>等</a:t>
            </a:r>
            <a:r>
              <a:rPr lang="zh-CN" altLang="en-US" sz="2600" dirty="0">
                <a:latin typeface="楷体" panose="02010609060101010101" pitchFamily="49" charset="-122"/>
                <a:ea typeface="楷体" panose="02010609060101010101" pitchFamily="49" charset="-122"/>
              </a:rPr>
              <a:t>；更多双向聚类方法可参考：谱双向</a:t>
            </a:r>
            <a:r>
              <a:rPr lang="zh-CN" altLang="en-US" sz="2600" dirty="0" smtClean="0">
                <a:latin typeface="楷体" panose="02010609060101010101" pitchFamily="49" charset="-122"/>
                <a:ea typeface="楷体" panose="02010609060101010101" pitchFamily="49" charset="-122"/>
              </a:rPr>
              <a:t>聚类、</a:t>
            </a:r>
            <a:r>
              <a:rPr lang="zh-CN" altLang="en-US" sz="2600" dirty="0" smtClean="0">
                <a:latin typeface="楷体" panose="02010609060101010101" pitchFamily="49" charset="-122"/>
                <a:ea typeface="楷体" panose="02010609060101010101" pitchFamily="49" charset="-122"/>
              </a:rPr>
              <a:t>信息</a:t>
            </a:r>
            <a:r>
              <a:rPr lang="zh-CN" altLang="en-US" sz="2600" dirty="0">
                <a:latin typeface="楷体" panose="02010609060101010101" pitchFamily="49" charset="-122"/>
                <a:ea typeface="楷体" panose="02010609060101010101" pitchFamily="49" charset="-122"/>
              </a:rPr>
              <a:t>双向</a:t>
            </a:r>
            <a:r>
              <a:rPr lang="zh-CN" altLang="en-US" sz="2600" dirty="0" smtClean="0">
                <a:latin typeface="楷体" panose="02010609060101010101" pitchFamily="49" charset="-122"/>
                <a:ea typeface="楷体" panose="02010609060101010101" pitchFamily="49" charset="-122"/>
              </a:rPr>
              <a:t>聚类、</a:t>
            </a:r>
            <a:r>
              <a:rPr lang="zh-CN" altLang="en-US" sz="2600" dirty="0">
                <a:latin typeface="楷体" panose="02010609060101010101" pitchFamily="49" charset="-122"/>
                <a:ea typeface="楷体" panose="02010609060101010101" pitchFamily="49" charset="-122"/>
              </a:rPr>
              <a:t>凸双向</a:t>
            </a:r>
            <a:r>
              <a:rPr lang="zh-CN" altLang="en-US" sz="2600" dirty="0" smtClean="0">
                <a:latin typeface="楷体" panose="02010609060101010101" pitchFamily="49" charset="-122"/>
                <a:ea typeface="楷体" panose="02010609060101010101" pitchFamily="49" charset="-122"/>
              </a:rPr>
              <a:t>聚类等</a:t>
            </a:r>
            <a:r>
              <a:rPr lang="zh-CN" altLang="en-US" sz="2600" dirty="0">
                <a:latin typeface="楷体" panose="02010609060101010101" pitchFamily="49" charset="-122"/>
                <a:ea typeface="楷体" panose="02010609060101010101" pitchFamily="49" charset="-122"/>
              </a:rPr>
              <a:t>。</a:t>
            </a:r>
            <a:endParaRPr lang="en-US" altLang="zh-CN" sz="2600" dirty="0">
              <a:latin typeface="楷体" panose="02010609060101010101" pitchFamily="49" charset="-122"/>
              <a:ea typeface="楷体" panose="02010609060101010101" pitchFamily="49" charset="-122"/>
            </a:endParaRPr>
          </a:p>
        </p:txBody>
      </p:sp>
      <p:sp>
        <p:nvSpPr>
          <p:cNvPr id="4" name="Rectangle 2"/>
          <p:cNvSpPr>
            <a:spLocks noChangeArrowheads="1"/>
          </p:cNvSpPr>
          <p:nvPr/>
        </p:nvSpPr>
        <p:spPr bwMode="auto">
          <a:xfrm>
            <a:off x="3109845" y="5309935"/>
            <a:ext cx="152448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Tree>
  </p:cSld>
  <p:clrMapOvr>
    <a:masterClrMapping/>
  </p:clrMapOvr>
  <p:transition spd="slow">
    <p:pu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898230" y="5205487"/>
            <a:ext cx="11782971" cy="67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pic>
        <p:nvPicPr>
          <p:cNvPr id="8" name="图片 7"/>
          <p:cNvPicPr>
            <a:picLocks noChangeAspect="1"/>
          </p:cNvPicPr>
          <p:nvPr/>
        </p:nvPicPr>
        <p:blipFill>
          <a:blip r:embed="rId1"/>
          <a:stretch>
            <a:fillRect/>
          </a:stretch>
        </p:blipFill>
        <p:spPr>
          <a:xfrm>
            <a:off x="288758" y="1156975"/>
            <a:ext cx="9996404" cy="4810688"/>
          </a:xfrm>
          <a:prstGeom prst="rect">
            <a:avLst/>
          </a:prstGeom>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6796" y="870491"/>
            <a:ext cx="3480440" cy="584775"/>
          </a:xfrm>
          <a:prstGeom prst="rect">
            <a:avLst/>
          </a:prstGeom>
        </p:spPr>
        <p:txBody>
          <a:bodyPr wrap="none">
            <a:spAutoFit/>
          </a:bodyPr>
          <a:lstStyle/>
          <a:p>
            <a:pPr lvl="0"/>
            <a:r>
              <a:rPr lang="zh-CN" altLang="en-US" sz="3200" b="1" dirty="0" smtClean="0">
                <a:solidFill>
                  <a:srgbClr val="BA2326"/>
                </a:solidFill>
                <a:latin typeface="楷体" panose="02010609060101010101" pitchFamily="49" charset="-122"/>
                <a:ea typeface="楷体" panose="02010609060101010101" pitchFamily="49" charset="-122"/>
              </a:rPr>
              <a:t>数据对象间相似度</a:t>
            </a:r>
            <a:endParaRPr lang="en-US" altLang="zh-CN" sz="3200" b="1" dirty="0">
              <a:solidFill>
                <a:srgbClr val="BA2326"/>
              </a:solidFill>
              <a:latin typeface="楷体" panose="02010609060101010101" pitchFamily="49" charset="-122"/>
              <a:ea typeface="楷体" panose="02010609060101010101" pitchFamily="49" charset="-122"/>
            </a:endParaRPr>
          </a:p>
        </p:txBody>
      </p:sp>
      <p:sp>
        <p:nvSpPr>
          <p:cNvPr id="6" name="文本框 5"/>
          <p:cNvSpPr txBox="1"/>
          <p:nvPr/>
        </p:nvSpPr>
        <p:spPr>
          <a:xfrm>
            <a:off x="450574" y="1434539"/>
            <a:ext cx="3193774" cy="461665"/>
          </a:xfrm>
          <a:prstGeom prst="rect">
            <a:avLst/>
          </a:prstGeom>
          <a:noFill/>
        </p:spPr>
        <p:txBody>
          <a:bodyPr wrap="square" rtlCol="0">
            <a:spAutoFit/>
          </a:bodyPr>
          <a:lstStyle/>
          <a:p>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、马氏距离</a:t>
            </a:r>
            <a:endParaRPr lang="zh-CN" altLang="en-US" sz="2400" b="1"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1"/>
          <a:stretch>
            <a:fillRect/>
          </a:stretch>
        </p:blipFill>
        <p:spPr>
          <a:xfrm>
            <a:off x="201323" y="2104751"/>
            <a:ext cx="11396230" cy="3798744"/>
          </a:xfrm>
          <a:prstGeom prst="rect">
            <a:avLst/>
          </a:prstGeom>
        </p:spPr>
      </p:pic>
    </p:spTree>
  </p:cSld>
  <p:clrMapOvr>
    <a:masterClrMapping/>
  </p:clrMapOvr>
  <p:transition spd="slow">
    <p:push/>
  </p:transition>
  <p:timing>
    <p:tnLst>
      <p:par>
        <p:cTn id="1" dur="indefinite" restart="never" nodeType="tmRoot"/>
      </p:par>
    </p:tnLst>
  </p:timing>
</p:sld>
</file>

<file path=ppt/tags/tag1.xml><?xml version="1.0" encoding="utf-8"?>
<p:tagLst xmlns:p="http://schemas.openxmlformats.org/presentationml/2006/main">
  <p:tag name="COMMONDATA" val="eyJoZGlkIjoiYTlhMDIzYmY2Yzc5OGU0MThmNDExNGY3MTEyMWY1OWEifQ=="/>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8277</Words>
  <Application>WPS 演示</Application>
  <PresentationFormat>宽屏</PresentationFormat>
  <Paragraphs>355</Paragraphs>
  <Slides>75</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75</vt:i4>
      </vt:variant>
    </vt:vector>
  </HeadingPairs>
  <TitlesOfParts>
    <vt:vector size="87" baseType="lpstr">
      <vt:lpstr>Arial</vt:lpstr>
      <vt:lpstr>宋体</vt:lpstr>
      <vt:lpstr>Wingdings</vt:lpstr>
      <vt:lpstr>Calibri</vt:lpstr>
      <vt:lpstr>Calibri Light</vt:lpstr>
      <vt:lpstr>楷体</vt:lpstr>
      <vt:lpstr>微软雅黑</vt:lpstr>
      <vt:lpstr>Times New Roman</vt:lpstr>
      <vt:lpstr>Roboto</vt:lpstr>
      <vt:lpstr>Arial Unicode MS</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yan</cp:lastModifiedBy>
  <cp:revision>314</cp:revision>
  <dcterms:created xsi:type="dcterms:W3CDTF">2015-07-17T02:38:00Z</dcterms:created>
  <dcterms:modified xsi:type="dcterms:W3CDTF">2023-02-19T14:43:47Z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2052-11.1.0.13012</vt:lpwstr>
  </property>
  <property fmtid="{D5CDD505-2E9C-101B-9397-08002B2CF9AE}" pid="3" name="ICV">
    <vt:lpwstr>FAD668F7CFF84E878C856CEC72AFE4CA</vt:lpwstr>
  </property>
</Properties>
</file>